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Lst>
  <p:notesMasterIdLst>
    <p:notesMasterId r:id="rId26"/>
  </p:notesMasterIdLst>
  <p:handoutMasterIdLst>
    <p:handoutMasterId r:id="rId27"/>
  </p:handoutMasterIdLst>
  <p:sldIdLst>
    <p:sldId id="1860" r:id="rId5"/>
    <p:sldId id="1861" r:id="rId6"/>
    <p:sldId id="1815" r:id="rId7"/>
    <p:sldId id="1816" r:id="rId8"/>
    <p:sldId id="1817" r:id="rId9"/>
    <p:sldId id="1818" r:id="rId10"/>
    <p:sldId id="1835" r:id="rId11"/>
    <p:sldId id="1826" r:id="rId12"/>
    <p:sldId id="1819" r:id="rId13"/>
    <p:sldId id="1839" r:id="rId14"/>
    <p:sldId id="1821" r:id="rId15"/>
    <p:sldId id="1846" r:id="rId16"/>
    <p:sldId id="1527" r:id="rId17"/>
    <p:sldId id="1838" r:id="rId18"/>
    <p:sldId id="1833" r:id="rId19"/>
    <p:sldId id="1862" r:id="rId20"/>
    <p:sldId id="1825" r:id="rId21"/>
    <p:sldId id="1837" r:id="rId22"/>
    <p:sldId id="1880" r:id="rId23"/>
    <p:sldId id="1878" r:id="rId24"/>
    <p:sldId id="1532"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1815"/>
            <p14:sldId id="1816"/>
            <p14:sldId id="1817"/>
            <p14:sldId id="1818"/>
            <p14:sldId id="1835"/>
            <p14:sldId id="1826"/>
            <p14:sldId id="1819"/>
            <p14:sldId id="1839"/>
            <p14:sldId id="1821"/>
            <p14:sldId id="1846"/>
            <p14:sldId id="1527"/>
            <p14:sldId id="1838"/>
            <p14:sldId id="1833"/>
            <p14:sldId id="1862"/>
            <p14:sldId id="1825"/>
            <p14:sldId id="1837"/>
            <p14:sldId id="1880"/>
            <p14:sldId id="1878"/>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3917" autoAdjust="0"/>
  </p:normalViewPr>
  <p:slideViewPr>
    <p:cSldViewPr snapToGrid="0">
      <p:cViewPr varScale="1">
        <p:scale>
          <a:sx n="81" d="100"/>
          <a:sy n="81" d="100"/>
        </p:scale>
        <p:origin x="840" y="60"/>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9/27/2018 8:52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9/27/2018 8:51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9/27/2018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10165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latin typeface="Segoe UI Light" pitchFamily="34" charset="0"/>
              </a:rPr>
              <a:t>Abstract: </a:t>
            </a:r>
            <a:r>
              <a:rPr lang="en-US" sz="900" dirty="0">
                <a:latin typeface="Segoe UI Light" pitchFamily="34" charset="0"/>
              </a:rPr>
              <a:t>Microservices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endParaRPr lang="en-US" sz="8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9/27/2018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9/27/2018 8:51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0930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9/27/2018 8:51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9/27/2018 8:51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6337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9/27/2018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17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9/27/2018 8:51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0249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88261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0"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png"/><Relationship Id="rId3" Type="http://schemas.openxmlformats.org/officeDocument/2006/relationships/image" Target="../media/image18.svg"/><Relationship Id="rId7" Type="http://schemas.microsoft.com/office/2007/relationships/hdphoto" Target="../media/hdphoto1.wdp"/><Relationship Id="rId12" Type="http://schemas.openxmlformats.org/officeDocument/2006/relationships/image" Target="../media/image26.png"/><Relationship Id="rId2" Type="http://schemas.openxmlformats.org/officeDocument/2006/relationships/image" Target="../media/image17.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5.emf"/><Relationship Id="rId5" Type="http://schemas.openxmlformats.org/officeDocument/2006/relationships/image" Target="../media/image20.svg"/><Relationship Id="rId15" Type="http://schemas.openxmlformats.org/officeDocument/2006/relationships/image" Target="../media/image29.svg"/><Relationship Id="rId10" Type="http://schemas.openxmlformats.org/officeDocument/2006/relationships/image" Target="../media/image24.sv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2.emf"/><Relationship Id="rId3" Type="http://schemas.openxmlformats.org/officeDocument/2006/relationships/image" Target="../media/image28.png"/><Relationship Id="rId7" Type="http://schemas.openxmlformats.org/officeDocument/2006/relationships/image" Target="../media/image19.png"/><Relationship Id="rId12"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5.emf"/><Relationship Id="rId5" Type="http://schemas.openxmlformats.org/officeDocument/2006/relationships/image" Target="../media/image17.png"/><Relationship Id="rId15" Type="http://schemas.openxmlformats.org/officeDocument/2006/relationships/image" Target="../media/image24.svg"/><Relationship Id="rId10" Type="http://schemas.microsoft.com/office/2007/relationships/hdphoto" Target="../media/hdphoto1.wdp"/><Relationship Id="rId4" Type="http://schemas.openxmlformats.org/officeDocument/2006/relationships/image" Target="../media/image29.svg"/><Relationship Id="rId9" Type="http://schemas.openxmlformats.org/officeDocument/2006/relationships/image" Target="../media/image21.png"/><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png"/><Relationship Id="rId3" Type="http://schemas.openxmlformats.org/officeDocument/2006/relationships/image" Target="../media/image18.svg"/><Relationship Id="rId7" Type="http://schemas.microsoft.com/office/2007/relationships/hdphoto" Target="../media/hdphoto1.wdp"/><Relationship Id="rId12" Type="http://schemas.openxmlformats.org/officeDocument/2006/relationships/image" Target="../media/image26.png"/><Relationship Id="rId17" Type="http://schemas.openxmlformats.org/officeDocument/2006/relationships/image" Target="../media/image33.svg"/><Relationship Id="rId2" Type="http://schemas.openxmlformats.org/officeDocument/2006/relationships/image" Target="../media/image17.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5.emf"/><Relationship Id="rId5" Type="http://schemas.openxmlformats.org/officeDocument/2006/relationships/image" Target="../media/image20.svg"/><Relationship Id="rId15" Type="http://schemas.openxmlformats.org/officeDocument/2006/relationships/image" Target="../media/image29.svg"/><Relationship Id="rId10" Type="http://schemas.openxmlformats.org/officeDocument/2006/relationships/image" Target="../media/image24.sv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aka.ms/acr/presentations" TargetMode="External"/><Relationship Id="rId3" Type="http://schemas.openxmlformats.org/officeDocument/2006/relationships/hyperlink" Target="aka.ms/acr/" TargetMode="External"/><Relationship Id="rId7" Type="http://schemas.openxmlformats.org/officeDocument/2006/relationships/hyperlink" Target="aka.ms/helm-repos" TargetMode="External"/><Relationship Id="rId2" Type="http://schemas.openxmlformats.org/officeDocument/2006/relationships/hyperlink" Target="github.com/demo42" TargetMode="External"/><Relationship Id="rId1" Type="http://schemas.openxmlformats.org/officeDocument/2006/relationships/slideLayout" Target="../slideLayouts/slideLayout3.xml"/><Relationship Id="rId6" Type="http://schemas.openxmlformats.org/officeDocument/2006/relationships/hyperlink" Target="http://aka.ms/kubernetes" TargetMode="External"/><Relationship Id="rId5" Type="http://schemas.openxmlformats.org/officeDocument/2006/relationships/hyperlink" Target="aka.ms/acr/geo-replication" TargetMode="External"/><Relationship Id="rId10" Type="http://schemas.openxmlformats.org/officeDocument/2006/relationships/hyperlink" Target="mailto:SteveLas@Microsoft.com" TargetMode="External"/><Relationship Id="rId4" Type="http://schemas.openxmlformats.org/officeDocument/2006/relationships/hyperlink" Target="aka.ms/acr/tasks" TargetMode="External"/><Relationship Id="rId9" Type="http://schemas.openxmlformats.org/officeDocument/2006/relationships/hyperlink" Target="https://blogs.msdn.microsoft.com/stevelasker/2018/03/01/docker-tagging-best-practices-for-tagging-and-versioning-docker-imag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stevelasker.blo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ignite.mobileApp" TargetMode="External"/><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s://myignite.techcommunity.microsoft.com/evaluation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61099"/>
            <a:ext cx="13628915" cy="722811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00" kern="0" dirty="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00" kern="0" dirty="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87" kern="0" dirty="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dirty="0">
                <a:solidFill>
                  <a:srgbClr val="353535"/>
                </a:solidFill>
                <a:latin typeface="Calibri"/>
              </a:rPr>
              <a:t>quotes:1</a:t>
            </a:r>
          </a:p>
          <a:p>
            <a:pPr lvl="0" algn="ctr" defTabSz="1218966">
              <a:defRPr/>
            </a:pPr>
            <a:r>
              <a:rPr lang="en-US" sz="687" kern="0" dirty="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dirty="0">
                <a:solidFill>
                  <a:srgbClr val="FFFFFF"/>
                </a:solidFill>
                <a:latin typeface="Calibri"/>
              </a:rPr>
              <a:t>web:1</a:t>
            </a:r>
          </a:p>
          <a:p>
            <a:pPr algn="ctr" defTabSz="1218966">
              <a:defRPr/>
            </a:pPr>
            <a:r>
              <a:rPr lang="en-US" sz="687" kern="0" dirty="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575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a:t>Microservice Resiliency</a:t>
            </a:r>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3311676"/>
          </a:xfrm>
        </p:spPr>
        <p:txBody>
          <a:bodyPr/>
          <a:lstStyle/>
          <a:p>
            <a:r>
              <a:rPr lang="en-US" dirty="0"/>
              <a:t>Coding for failure…</a:t>
            </a:r>
          </a:p>
          <a:p>
            <a:pPr lvl="1"/>
            <a:r>
              <a:rPr lang="en-US" sz="3200" dirty="0"/>
              <a:t>Retries </a:t>
            </a:r>
            <a:r>
              <a:rPr lang="en-US" i="1" dirty="0"/>
              <a:t>– because there will be failures</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so you don’t overload the system</a:t>
            </a:r>
            <a:endParaRPr lang="en-US" sz="3200" i="1" dirty="0"/>
          </a:p>
          <a:p>
            <a:pPr lvl="1"/>
            <a:r>
              <a:rPr lang="en-US" sz="3200" dirty="0"/>
              <a:t>Message Queues </a:t>
            </a:r>
            <a:r>
              <a:rPr lang="en-US" i="1" dirty="0"/>
              <a:t>– to complete the user task quickly, finish up later</a:t>
            </a:r>
            <a:endParaRPr lang="en-US" sz="3200" i="1" dirty="0"/>
          </a:p>
          <a:p>
            <a:endParaRPr lang="en-US" dirty="0"/>
          </a:p>
        </p:txBody>
      </p:sp>
    </p:spTree>
    <p:extLst>
      <p:ext uri="{BB962C8B-B14F-4D97-AF65-F5344CB8AC3E}">
        <p14:creationId xmlns:p14="http://schemas.microsoft.com/office/powerpoint/2010/main" val="297938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ghtning Bolt 38">
            <a:extLst>
              <a:ext uri="{FF2B5EF4-FFF2-40B4-BE49-F238E27FC236}">
                <a16:creationId xmlns:a16="http://schemas.microsoft.com/office/drawing/2014/main" id="{F15D77FB-0223-49DE-B445-E0E65F3BAE60}"/>
              </a:ext>
            </a:extLst>
          </p:cNvPr>
          <p:cNvSpPr/>
          <p:nvPr/>
        </p:nvSpPr>
        <p:spPr>
          <a:xfrm>
            <a:off x="5210053"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stCxn id="323" idx="4"/>
            <a:endCxn id="27" idx="1"/>
          </p:cNvCxnSpPr>
          <p:nvPr/>
        </p:nvCxnSpPr>
        <p:spPr>
          <a:xfrm>
            <a:off x="2769239" y="2092522"/>
            <a:ext cx="417830" cy="241199"/>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4002977"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3043110" y="1925767"/>
            <a:ext cx="1103828" cy="1135670"/>
            <a:chOff x="3568523" y="1925767"/>
            <a:chExt cx="1103828"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grpSp>
        <p:nvGrpSpPr>
          <p:cNvPr id="22" name="Group 21">
            <a:extLst>
              <a:ext uri="{FF2B5EF4-FFF2-40B4-BE49-F238E27FC236}">
                <a16:creationId xmlns:a16="http://schemas.microsoft.com/office/drawing/2014/main" id="{435BC211-4DBA-471D-AAE1-09AB4DAB2B10}"/>
              </a:ext>
            </a:extLst>
          </p:cNvPr>
          <p:cNvGrpSpPr/>
          <p:nvPr/>
        </p:nvGrpSpPr>
        <p:grpSpPr>
          <a:xfrm>
            <a:off x="4014014" y="1868001"/>
            <a:ext cx="1830342" cy="1186586"/>
            <a:chOff x="4539427" y="1868001"/>
            <a:chExt cx="1830342" cy="1186586"/>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9427" y="2685255"/>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6">
            <a:duotone>
              <a:prstClr val="black"/>
              <a:srgbClr val="0078D4">
                <a:tint val="45000"/>
                <a:satMod val="400000"/>
              </a:srgbClr>
            </a:duotone>
            <a:extLst>
              <a:ext uri="{BEBA8EAE-BF5A-486C-A8C5-ECC9F3942E4B}">
                <a14:imgProps xmlns:a14="http://schemas.microsoft.com/office/drawing/2010/main">
                  <a14:imgLayer r:embed="rId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515395" y="2428590"/>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7329131"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8"/>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751412" y="1917573"/>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1"/>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2"/>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3"/>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323" name="Lightning Bolt 322">
            <a:extLst>
              <a:ext uri="{FF2B5EF4-FFF2-40B4-BE49-F238E27FC236}">
                <a16:creationId xmlns:a16="http://schemas.microsoft.com/office/drawing/2014/main" id="{5160C6C3-BB53-4E7A-8728-373A27DE1789}"/>
              </a:ext>
            </a:extLst>
          </p:cNvPr>
          <p:cNvSpPr/>
          <p:nvPr/>
        </p:nvSpPr>
        <p:spPr>
          <a:xfrm>
            <a:off x="2623265" y="1870518"/>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54" name="Group 353">
            <a:extLst>
              <a:ext uri="{FF2B5EF4-FFF2-40B4-BE49-F238E27FC236}">
                <a16:creationId xmlns:a16="http://schemas.microsoft.com/office/drawing/2014/main" id="{83617C6B-A01B-4875-90A9-216CCB7BEB1B}"/>
              </a:ext>
            </a:extLst>
          </p:cNvPr>
          <p:cNvGrpSpPr/>
          <p:nvPr/>
        </p:nvGrpSpPr>
        <p:grpSpPr>
          <a:xfrm>
            <a:off x="9789452"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9068337"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9068337"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789452"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789452"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9068337"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a:xfrm>
            <a:off x="588263" y="450273"/>
            <a:ext cx="11018520" cy="553998"/>
          </a:xfrm>
        </p:spPr>
        <p:txBody>
          <a:bodyPr/>
          <a:lstStyle/>
          <a:p>
            <a:r>
              <a:rPr lang="en-US" dirty="0"/>
              <a:t>Demo       Reference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3"/>
          <a:srcRect l="3131" t="25788" r="2725" b="20947"/>
          <a:stretch/>
        </p:blipFill>
        <p:spPr>
          <a:xfrm>
            <a:off x="1879133" y="528780"/>
            <a:ext cx="655935" cy="401147"/>
          </a:xfrm>
          <a:prstGeom prst="rect">
            <a:avLst/>
          </a:prstGeom>
        </p:spPr>
      </p:pic>
      <p:pic>
        <p:nvPicPr>
          <p:cNvPr id="310" name="Graphic 309">
            <a:extLst>
              <a:ext uri="{FF2B5EF4-FFF2-40B4-BE49-F238E27FC236}">
                <a16:creationId xmlns:a16="http://schemas.microsoft.com/office/drawing/2014/main" id="{B0E55FF5-3AD5-4D8A-AE0C-9ED3C563A81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78449" y="2614064"/>
            <a:ext cx="736521" cy="736521"/>
          </a:xfrm>
          <a:prstGeom prst="rect">
            <a:avLst/>
          </a:prstGeom>
        </p:spPr>
      </p:pic>
      <p:sp>
        <p:nvSpPr>
          <p:cNvPr id="311" name="Cube 310">
            <a:extLst>
              <a:ext uri="{FF2B5EF4-FFF2-40B4-BE49-F238E27FC236}">
                <a16:creationId xmlns:a16="http://schemas.microsoft.com/office/drawing/2014/main" id="{D3D107EF-3EEC-439D-9852-B96835A83787}"/>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12" name="Rectangle 311">
            <a:extLst>
              <a:ext uri="{FF2B5EF4-FFF2-40B4-BE49-F238E27FC236}">
                <a16:creationId xmlns:a16="http://schemas.microsoft.com/office/drawing/2014/main" id="{3355D281-5717-433F-A9EF-13DA92C521E8}"/>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686B87D2-493F-4F76-899C-7C9248537D6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14" name="Rectangle 313">
            <a:extLst>
              <a:ext uri="{FF2B5EF4-FFF2-40B4-BE49-F238E27FC236}">
                <a16:creationId xmlns:a16="http://schemas.microsoft.com/office/drawing/2014/main" id="{0EF80535-34A2-4F03-A97B-552A63D2D76F}"/>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15" name="Graphic 314">
            <a:extLst>
              <a:ext uri="{FF2B5EF4-FFF2-40B4-BE49-F238E27FC236}">
                <a16:creationId xmlns:a16="http://schemas.microsoft.com/office/drawing/2014/main" id="{30402CF2-CE1A-4B0C-8FB4-2F131AD67F7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7926" y="5607575"/>
            <a:ext cx="736520" cy="736520"/>
          </a:xfrm>
          <a:prstGeom prst="rect">
            <a:avLst/>
          </a:prstGeom>
        </p:spPr>
      </p:pic>
      <p:cxnSp>
        <p:nvCxnSpPr>
          <p:cNvPr id="316" name="Straight Arrow Connector 315">
            <a:extLst>
              <a:ext uri="{FF2B5EF4-FFF2-40B4-BE49-F238E27FC236}">
                <a16:creationId xmlns:a16="http://schemas.microsoft.com/office/drawing/2014/main" id="{AB079A08-008A-4A85-B35E-A325AA52FCB0}"/>
              </a:ext>
            </a:extLst>
          </p:cNvPr>
          <p:cNvCxnSpPr>
            <a:cxnSpLocks/>
            <a:stCxn id="314" idx="2"/>
            <a:endCxn id="313"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C08D4DA-3F8D-4440-BA51-2BAFD3F620F9}"/>
              </a:ext>
            </a:extLst>
          </p:cNvPr>
          <p:cNvCxnSpPr>
            <a:cxnSpLocks/>
            <a:stCxn id="314" idx="2"/>
            <a:endCxn id="320"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BF340FFB-30D5-402A-BEEA-A633CD1F2569}"/>
              </a:ext>
            </a:extLst>
          </p:cNvPr>
          <p:cNvCxnSpPr>
            <a:cxnSpLocks/>
            <a:stCxn id="313" idx="2"/>
            <a:endCxn id="31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9" name="Cube 318">
            <a:extLst>
              <a:ext uri="{FF2B5EF4-FFF2-40B4-BE49-F238E27FC236}">
                <a16:creationId xmlns:a16="http://schemas.microsoft.com/office/drawing/2014/main" id="{1AC19E7A-2935-42F6-A6DB-181D684FCF71}"/>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20" name="Rectangle 319">
            <a:extLst>
              <a:ext uri="{FF2B5EF4-FFF2-40B4-BE49-F238E27FC236}">
                <a16:creationId xmlns:a16="http://schemas.microsoft.com/office/drawing/2014/main" id="{D9DD0646-FB81-481E-A63D-B053D2214191}"/>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321" name="Straight Arrow Connector 320">
            <a:extLst>
              <a:ext uri="{FF2B5EF4-FFF2-40B4-BE49-F238E27FC236}">
                <a16:creationId xmlns:a16="http://schemas.microsoft.com/office/drawing/2014/main" id="{96AE04BD-0232-4343-9B70-1CEC21D35D4C}"/>
              </a:ext>
            </a:extLst>
          </p:cNvPr>
          <p:cNvCxnSpPr>
            <a:cxnSpLocks/>
            <a:stCxn id="320" idx="2"/>
            <a:endCxn id="319"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7" name="Picture 326">
            <a:extLst>
              <a:ext uri="{FF2B5EF4-FFF2-40B4-BE49-F238E27FC236}">
                <a16:creationId xmlns:a16="http://schemas.microsoft.com/office/drawing/2014/main" id="{64687C0D-8194-4D96-AFDE-DFD6ED35521B}"/>
              </a:ext>
            </a:extLst>
          </p:cNvPr>
          <p:cNvPicPr>
            <a:picLocks noChangeAspect="1"/>
          </p:cNvPicPr>
          <p:nvPr/>
        </p:nvPicPr>
        <p:blipFill rotWithShape="1">
          <a:blip r:embed="rId16"/>
          <a:srcRect t="11211"/>
          <a:stretch/>
        </p:blipFill>
        <p:spPr>
          <a:xfrm>
            <a:off x="4068333" y="3069195"/>
            <a:ext cx="5090601" cy="3633510"/>
          </a:xfrm>
          <a:prstGeom prst="rect">
            <a:avLst/>
          </a:prstGeom>
        </p:spPr>
      </p:pic>
      <p:cxnSp>
        <p:nvCxnSpPr>
          <p:cNvPr id="149" name="Straight Arrow Connector 148">
            <a:extLst>
              <a:ext uri="{FF2B5EF4-FFF2-40B4-BE49-F238E27FC236}">
                <a16:creationId xmlns:a16="http://schemas.microsoft.com/office/drawing/2014/main" id="{C8661D1E-0D52-42EF-99FF-B1B9942C9244}"/>
              </a:ext>
            </a:extLst>
          </p:cNvPr>
          <p:cNvCxnSpPr>
            <a:cxnSpLocks/>
          </p:cNvCxnSpPr>
          <p:nvPr/>
        </p:nvCxnSpPr>
        <p:spPr>
          <a:xfrm>
            <a:off x="5340343"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ADA41E72-926E-4844-8A96-1FC5B7963E2B}"/>
              </a:ext>
            </a:extLst>
          </p:cNvPr>
          <p:cNvGrpSpPr/>
          <p:nvPr/>
        </p:nvGrpSpPr>
        <p:grpSpPr>
          <a:xfrm>
            <a:off x="5617248" y="1921357"/>
            <a:ext cx="1103828" cy="1135670"/>
            <a:chOff x="3568523" y="1925767"/>
            <a:chExt cx="1103828" cy="1135670"/>
          </a:xfrm>
        </p:grpSpPr>
        <p:pic>
          <p:nvPicPr>
            <p:cNvPr id="151" name="Graphic 150">
              <a:extLst>
                <a:ext uri="{FF2B5EF4-FFF2-40B4-BE49-F238E27FC236}">
                  <a16:creationId xmlns:a16="http://schemas.microsoft.com/office/drawing/2014/main" id="{A71184C3-040D-4028-8BB1-3542BA4AF4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152" name="Rectangle 151">
              <a:extLst>
                <a:ext uri="{FF2B5EF4-FFF2-40B4-BE49-F238E27FC236}">
                  <a16:creationId xmlns:a16="http://schemas.microsoft.com/office/drawing/2014/main" id="{33F5983C-DFF8-4082-82E6-4547E2071BB6}"/>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spTree>
    <p:extLst>
      <p:ext uri="{BB962C8B-B14F-4D97-AF65-F5344CB8AC3E}">
        <p14:creationId xmlns:p14="http://schemas.microsoft.com/office/powerpoint/2010/main" val="1743015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250"/>
                                        <p:tgtEl>
                                          <p:spTgt spid="8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0"/>
                                        </p:tgtEl>
                                        <p:attrNameLst>
                                          <p:attrName>style.visibility</p:attrName>
                                        </p:attrNameLst>
                                      </p:cBhvr>
                                      <p:to>
                                        <p:strVal val="visible"/>
                                      </p:to>
                                    </p:set>
                                    <p:animEffect transition="in" filter="fade">
                                      <p:cBhvr>
                                        <p:cTn id="19" dur="250"/>
                                        <p:tgtEl>
                                          <p:spTgt spid="3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11"/>
                                        </p:tgtEl>
                                        <p:attrNameLst>
                                          <p:attrName>style.visibility</p:attrName>
                                        </p:attrNameLst>
                                      </p:cBhvr>
                                      <p:to>
                                        <p:strVal val="visible"/>
                                      </p:to>
                                    </p:set>
                                    <p:animEffect transition="in" filter="fade">
                                      <p:cBhvr>
                                        <p:cTn id="23" dur="250"/>
                                        <p:tgtEl>
                                          <p:spTgt spid="31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23"/>
                                        </p:tgtEl>
                                        <p:attrNameLst>
                                          <p:attrName>style.visibility</p:attrName>
                                        </p:attrNameLst>
                                      </p:cBhvr>
                                      <p:to>
                                        <p:strVal val="visible"/>
                                      </p:to>
                                    </p:set>
                                    <p:animEffect transition="in" filter="randombar(horizontal)">
                                      <p:cBhvr>
                                        <p:cTn id="28" dur="250"/>
                                        <p:tgtEl>
                                          <p:spTgt spid="323"/>
                                        </p:tgtEl>
                                      </p:cBhvr>
                                    </p:animEffect>
                                  </p:childTnLst>
                                </p:cTn>
                              </p:par>
                            </p:childTnLst>
                          </p:cTn>
                        </p:par>
                        <p:par>
                          <p:cTn id="29" fill="hold">
                            <p:stCondLst>
                              <p:cond delay="250"/>
                            </p:stCondLst>
                            <p:childTnLst>
                              <p:par>
                                <p:cTn id="30" presetID="22" presetClass="entr" presetSubtype="8"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250"/>
                                        <p:tgtEl>
                                          <p:spTgt spid="4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250"/>
                                        <p:tgtEl>
                                          <p:spTgt spid="21"/>
                                        </p:tgtEl>
                                      </p:cBhvr>
                                    </p:animEffect>
                                  </p:childTnLst>
                                </p:cTn>
                              </p:par>
                            </p:childTnLst>
                          </p:cTn>
                        </p:par>
                        <p:par>
                          <p:cTn id="37" fill="hold">
                            <p:stCondLst>
                              <p:cond delay="750"/>
                            </p:stCondLst>
                            <p:childTnLst>
                              <p:par>
                                <p:cTn id="38" presetID="22" presetClass="entr" presetSubtype="8"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250"/>
                                        <p:tgtEl>
                                          <p:spTgt spid="44"/>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randombar(horizontal)">
                                      <p:cBhvr>
                                        <p:cTn id="44" dur="250"/>
                                        <p:tgtEl>
                                          <p:spTgt spid="39"/>
                                        </p:tgtEl>
                                      </p:cBhvr>
                                    </p:animEffect>
                                  </p:childTnLst>
                                </p:cTn>
                              </p:par>
                            </p:childTnLst>
                          </p:cTn>
                        </p:par>
                        <p:par>
                          <p:cTn id="45" fill="hold">
                            <p:stCondLst>
                              <p:cond delay="1250"/>
                            </p:stCondLst>
                            <p:childTnLst>
                              <p:par>
                                <p:cTn id="46" presetID="22" presetClass="entr" presetSubtype="8" fill="hold" nodeType="after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wipe(left)">
                                      <p:cBhvr>
                                        <p:cTn id="48" dur="250"/>
                                        <p:tgtEl>
                                          <p:spTgt spid="149"/>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250"/>
                                        <p:tgtEl>
                                          <p:spTgt spid="150"/>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250"/>
                                        <p:tgtEl>
                                          <p:spTgt spid="76"/>
                                        </p:tgtEl>
                                      </p:cBhvr>
                                    </p:animEffect>
                                  </p:childTnLst>
                                </p:cTn>
                              </p:par>
                            </p:childTnLst>
                          </p:cTn>
                        </p:par>
                        <p:par>
                          <p:cTn id="57" fill="hold">
                            <p:stCondLst>
                              <p:cond delay="2000"/>
                            </p:stCondLst>
                            <p:childTnLst>
                              <p:par>
                                <p:cTn id="58" presetID="14" presetClass="entr" presetSubtype="10" fill="hold" nodeType="afterEffect">
                                  <p:stCondLst>
                                    <p:cond delay="0"/>
                                  </p:stCondLst>
                                  <p:childTnLst>
                                    <p:set>
                                      <p:cBhvr>
                                        <p:cTn id="59" dur="1" fill="hold">
                                          <p:stCondLst>
                                            <p:cond delay="0"/>
                                          </p:stCondLst>
                                        </p:cTn>
                                        <p:tgtEl>
                                          <p:spTgt spid="372"/>
                                        </p:tgtEl>
                                        <p:attrNameLst>
                                          <p:attrName>style.visibility</p:attrName>
                                        </p:attrNameLst>
                                      </p:cBhvr>
                                      <p:to>
                                        <p:strVal val="visible"/>
                                      </p:to>
                                    </p:set>
                                    <p:animEffect transition="in" filter="randombar(horizontal)">
                                      <p:cBhvr>
                                        <p:cTn id="60" dur="250"/>
                                        <p:tgtEl>
                                          <p:spTgt spid="372"/>
                                        </p:tgtEl>
                                      </p:cBhvr>
                                    </p:animEffect>
                                  </p:childTnLst>
                                </p:cTn>
                              </p:par>
                            </p:childTnLst>
                          </p:cTn>
                        </p:par>
                        <p:par>
                          <p:cTn id="61" fill="hold">
                            <p:stCondLst>
                              <p:cond delay="2250"/>
                            </p:stCondLst>
                            <p:childTnLst>
                              <p:par>
                                <p:cTn id="62" presetID="14" presetClass="entr" presetSubtype="10" fill="hold" nodeType="afterEffect">
                                  <p:stCondLst>
                                    <p:cond delay="0"/>
                                  </p:stCondLst>
                                  <p:childTnLst>
                                    <p:set>
                                      <p:cBhvr>
                                        <p:cTn id="63" dur="1" fill="hold">
                                          <p:stCondLst>
                                            <p:cond delay="0"/>
                                          </p:stCondLst>
                                        </p:cTn>
                                        <p:tgtEl>
                                          <p:spTgt spid="408"/>
                                        </p:tgtEl>
                                        <p:attrNameLst>
                                          <p:attrName>style.visibility</p:attrName>
                                        </p:attrNameLst>
                                      </p:cBhvr>
                                      <p:to>
                                        <p:strVal val="visible"/>
                                      </p:to>
                                    </p:set>
                                    <p:animEffect transition="in" filter="randombar(horizontal)">
                                      <p:cBhvr>
                                        <p:cTn id="64" dur="250"/>
                                        <p:tgtEl>
                                          <p:spTgt spid="408"/>
                                        </p:tgtEl>
                                      </p:cBhvr>
                                    </p:animEffect>
                                  </p:childTnLst>
                                </p:cTn>
                              </p:par>
                            </p:childTnLst>
                          </p:cTn>
                        </p:par>
                        <p:par>
                          <p:cTn id="65" fill="hold">
                            <p:stCondLst>
                              <p:cond delay="2500"/>
                            </p:stCondLst>
                            <p:childTnLst>
                              <p:par>
                                <p:cTn id="66" presetID="14" presetClass="entr" presetSubtype="10" fill="hold" nodeType="afterEffect">
                                  <p:stCondLst>
                                    <p:cond delay="0"/>
                                  </p:stCondLst>
                                  <p:childTnLst>
                                    <p:set>
                                      <p:cBhvr>
                                        <p:cTn id="67" dur="1" fill="hold">
                                          <p:stCondLst>
                                            <p:cond delay="0"/>
                                          </p:stCondLst>
                                        </p:cTn>
                                        <p:tgtEl>
                                          <p:spTgt spid="354"/>
                                        </p:tgtEl>
                                        <p:attrNameLst>
                                          <p:attrName>style.visibility</p:attrName>
                                        </p:attrNameLst>
                                      </p:cBhvr>
                                      <p:to>
                                        <p:strVal val="visible"/>
                                      </p:to>
                                    </p:set>
                                    <p:animEffect transition="in" filter="randombar(horizontal)">
                                      <p:cBhvr>
                                        <p:cTn id="68" dur="250"/>
                                        <p:tgtEl>
                                          <p:spTgt spid="354"/>
                                        </p:tgtEl>
                                      </p:cBhvr>
                                    </p:animEffect>
                                  </p:childTnLst>
                                </p:cTn>
                              </p:par>
                            </p:childTnLst>
                          </p:cTn>
                        </p:par>
                        <p:par>
                          <p:cTn id="69" fill="hold">
                            <p:stCondLst>
                              <p:cond delay="2750"/>
                            </p:stCondLst>
                            <p:childTnLst>
                              <p:par>
                                <p:cTn id="70" presetID="14" presetClass="entr" presetSubtype="10" fill="hold" nodeType="afterEffect">
                                  <p:stCondLst>
                                    <p:cond delay="0"/>
                                  </p:stCondLst>
                                  <p:childTnLst>
                                    <p:set>
                                      <p:cBhvr>
                                        <p:cTn id="71" dur="1" fill="hold">
                                          <p:stCondLst>
                                            <p:cond delay="0"/>
                                          </p:stCondLst>
                                        </p:cTn>
                                        <p:tgtEl>
                                          <p:spTgt spid="390"/>
                                        </p:tgtEl>
                                        <p:attrNameLst>
                                          <p:attrName>style.visibility</p:attrName>
                                        </p:attrNameLst>
                                      </p:cBhvr>
                                      <p:to>
                                        <p:strVal val="visible"/>
                                      </p:to>
                                    </p:set>
                                    <p:animEffect transition="in" filter="randombar(horizontal)">
                                      <p:cBhvr>
                                        <p:cTn id="72" dur="250"/>
                                        <p:tgtEl>
                                          <p:spTgt spid="390"/>
                                        </p:tgtEl>
                                      </p:cBhvr>
                                    </p:animEffect>
                                  </p:childTnLst>
                                </p:cTn>
                              </p:par>
                            </p:childTnLst>
                          </p:cTn>
                        </p:par>
                        <p:par>
                          <p:cTn id="73" fill="hold">
                            <p:stCondLst>
                              <p:cond delay="3000"/>
                            </p:stCondLst>
                            <p:childTnLst>
                              <p:par>
                                <p:cTn id="74" presetID="14" presetClass="entr" presetSubtype="10" fill="hold" nodeType="afterEffect">
                                  <p:stCondLst>
                                    <p:cond delay="0"/>
                                  </p:stCondLst>
                                  <p:childTnLst>
                                    <p:set>
                                      <p:cBhvr>
                                        <p:cTn id="75" dur="1" fill="hold">
                                          <p:stCondLst>
                                            <p:cond delay="0"/>
                                          </p:stCondLst>
                                        </p:cTn>
                                        <p:tgtEl>
                                          <p:spTgt spid="426"/>
                                        </p:tgtEl>
                                        <p:attrNameLst>
                                          <p:attrName>style.visibility</p:attrName>
                                        </p:attrNameLst>
                                      </p:cBhvr>
                                      <p:to>
                                        <p:strVal val="visible"/>
                                      </p:to>
                                    </p:set>
                                    <p:animEffect transition="in" filter="randombar(horizontal)">
                                      <p:cBhvr>
                                        <p:cTn id="76" dur="250"/>
                                        <p:tgtEl>
                                          <p:spTgt spid="426"/>
                                        </p:tgtEl>
                                      </p:cBhvr>
                                    </p:animEffect>
                                  </p:childTnLst>
                                </p:cTn>
                              </p:par>
                            </p:childTnLst>
                          </p:cTn>
                        </p:par>
                        <p:par>
                          <p:cTn id="77" fill="hold">
                            <p:stCondLst>
                              <p:cond delay="3250"/>
                            </p:stCondLst>
                            <p:childTnLst>
                              <p:par>
                                <p:cTn id="78" presetID="14" presetClass="entr" presetSubtype="10" fill="hold" nodeType="afterEffect">
                                  <p:stCondLst>
                                    <p:cond delay="0"/>
                                  </p:stCondLst>
                                  <p:childTnLst>
                                    <p:set>
                                      <p:cBhvr>
                                        <p:cTn id="79" dur="1" fill="hold">
                                          <p:stCondLst>
                                            <p:cond delay="0"/>
                                          </p:stCondLst>
                                        </p:cTn>
                                        <p:tgtEl>
                                          <p:spTgt spid="444"/>
                                        </p:tgtEl>
                                        <p:attrNameLst>
                                          <p:attrName>style.visibility</p:attrName>
                                        </p:attrNameLst>
                                      </p:cBhvr>
                                      <p:to>
                                        <p:strVal val="visible"/>
                                      </p:to>
                                    </p:set>
                                    <p:animEffect transition="in" filter="randombar(horizontal)">
                                      <p:cBhvr>
                                        <p:cTn id="80" dur="250"/>
                                        <p:tgtEl>
                                          <p:spTgt spid="44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12"/>
                                        </p:tgtEl>
                                        <p:attrNameLst>
                                          <p:attrName>style.visibility</p:attrName>
                                        </p:attrNameLst>
                                      </p:cBhvr>
                                      <p:to>
                                        <p:strVal val="visible"/>
                                      </p:to>
                                    </p:set>
                                    <p:animEffect transition="in" filter="fade">
                                      <p:cBhvr>
                                        <p:cTn id="8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23" grpId="0" animBg="1"/>
      <p:bldP spid="311" grpId="0" animBg="1"/>
      <p:bldP spid="3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05A6-006D-4F16-A378-FA03949715E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9626CF7-0E50-4C17-A580-23C0AACE5369}"/>
              </a:ext>
            </a:extLst>
          </p:cNvPr>
          <p:cNvSpPr>
            <a:spLocks noGrp="1"/>
          </p:cNvSpPr>
          <p:nvPr>
            <p:ph type="body" sz="quarter" idx="10"/>
          </p:nvPr>
        </p:nvSpPr>
        <p:spPr/>
        <p:txBody>
          <a:bodyPr/>
          <a:lstStyle/>
          <a:p>
            <a:endParaRPr lang="en-US"/>
          </a:p>
        </p:txBody>
      </p:sp>
      <p:pic>
        <p:nvPicPr>
          <p:cNvPr id="1026" name="Picture 2" descr="https://user-images.githubusercontent.com/9608723/39209461-b9d004ec-47fd-11e8-8e16-0a378a9ee871.PNG">
            <a:extLst>
              <a:ext uri="{FF2B5EF4-FFF2-40B4-BE49-F238E27FC236}">
                <a16:creationId xmlns:a16="http://schemas.microsoft.com/office/drawing/2014/main" id="{2C78D59C-D11C-4178-A83D-EDBB75300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0"/>
            <a:ext cx="8278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2128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362">
            <a:extLst>
              <a:ext uri="{FF2B5EF4-FFF2-40B4-BE49-F238E27FC236}">
                <a16:creationId xmlns:a16="http://schemas.microsoft.com/office/drawing/2014/main" id="{68B3E230-F46C-4A49-8121-6E0810E92AEB}"/>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D6FD0700-B9A0-4C3D-8A97-0F5A368D8128}"/>
              </a:ext>
            </a:extLst>
          </p:cNvPr>
          <p:cNvSpPr>
            <a:spLocks noGrp="1"/>
          </p:cNvSpPr>
          <p:nvPr>
            <p:ph type="title"/>
          </p:nvPr>
        </p:nvSpPr>
        <p:spPr>
          <a:xfrm>
            <a:off x="588263" y="457200"/>
            <a:ext cx="11018520" cy="553998"/>
          </a:xfrm>
        </p:spPr>
        <p:txBody>
          <a:bodyPr/>
          <a:lstStyle/>
          <a:p>
            <a:r>
              <a:rPr lang="en-US" dirty="0"/>
              <a:t>Demo       Architecture</a:t>
            </a:r>
          </a:p>
        </p:txBody>
      </p:sp>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2"/>
          <a:srcRect l="3131" t="25788" r="2725" b="20947"/>
          <a:stretch/>
        </p:blipFill>
        <p:spPr>
          <a:xfrm>
            <a:off x="1879133" y="528780"/>
            <a:ext cx="655935" cy="401147"/>
          </a:xfrm>
          <a:prstGeom prst="rect">
            <a:avLst/>
          </a:prstGeom>
        </p:spPr>
      </p:pic>
      <p:sp>
        <p:nvSpPr>
          <p:cNvPr id="172" name="Rectangle 171">
            <a:extLst>
              <a:ext uri="{FF2B5EF4-FFF2-40B4-BE49-F238E27FC236}">
                <a16:creationId xmlns:a16="http://schemas.microsoft.com/office/drawing/2014/main" id="{9A99A9D8-E7E2-46CE-B2FA-8A030415E87D}"/>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173" name="Rectangle 172">
            <a:extLst>
              <a:ext uri="{FF2B5EF4-FFF2-40B4-BE49-F238E27FC236}">
                <a16:creationId xmlns:a16="http://schemas.microsoft.com/office/drawing/2014/main" id="{E6D88BEF-C6E6-436D-8FDB-6111F0B1D74C}"/>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175" name="Graphic 174">
            <a:extLst>
              <a:ext uri="{FF2B5EF4-FFF2-40B4-BE49-F238E27FC236}">
                <a16:creationId xmlns:a16="http://schemas.microsoft.com/office/drawing/2014/main" id="{CC48B6F4-EC7F-4593-AAA5-94C808EB90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926" y="5607575"/>
            <a:ext cx="736520" cy="736520"/>
          </a:xfrm>
          <a:prstGeom prst="rect">
            <a:avLst/>
          </a:prstGeom>
        </p:spPr>
      </p:pic>
      <p:pic>
        <p:nvPicPr>
          <p:cNvPr id="177" name="Graphic 176">
            <a:extLst>
              <a:ext uri="{FF2B5EF4-FFF2-40B4-BE49-F238E27FC236}">
                <a16:creationId xmlns:a16="http://schemas.microsoft.com/office/drawing/2014/main" id="{12BBC382-FFDB-4FA7-87FB-FBBC49DFD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78449" y="2614064"/>
            <a:ext cx="736521" cy="736521"/>
          </a:xfrm>
          <a:prstGeom prst="rect">
            <a:avLst/>
          </a:prstGeom>
        </p:spPr>
      </p:pic>
      <p:cxnSp>
        <p:nvCxnSpPr>
          <p:cNvPr id="346" name="Straight Arrow Connector 345">
            <a:extLst>
              <a:ext uri="{FF2B5EF4-FFF2-40B4-BE49-F238E27FC236}">
                <a16:creationId xmlns:a16="http://schemas.microsoft.com/office/drawing/2014/main" id="{7158D64D-9041-4187-A4EE-137A9C4468C8}"/>
              </a:ext>
            </a:extLst>
          </p:cNvPr>
          <p:cNvCxnSpPr>
            <a:cxnSpLocks/>
            <a:stCxn id="173" idx="2"/>
            <a:endCxn id="172"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C69EE670-B04F-4AC4-B2C6-EEB46113B163}"/>
              </a:ext>
            </a:extLst>
          </p:cNvPr>
          <p:cNvCxnSpPr>
            <a:cxnSpLocks/>
            <a:stCxn id="173" idx="2"/>
            <a:endCxn id="174"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F03885C7-2C04-47B0-A23D-9F17D092A795}"/>
              </a:ext>
            </a:extLst>
          </p:cNvPr>
          <p:cNvCxnSpPr>
            <a:cxnSpLocks/>
            <a:stCxn id="172" idx="2"/>
            <a:endCxn id="17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4" name="Cube 363">
            <a:extLst>
              <a:ext uri="{FF2B5EF4-FFF2-40B4-BE49-F238E27FC236}">
                <a16:creationId xmlns:a16="http://schemas.microsoft.com/office/drawing/2014/main" id="{106D3C4E-A225-4304-91CD-379134416420}"/>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1" name="Cube 170">
            <a:extLst>
              <a:ext uri="{FF2B5EF4-FFF2-40B4-BE49-F238E27FC236}">
                <a16:creationId xmlns:a16="http://schemas.microsoft.com/office/drawing/2014/main" id="{2D4E10C3-90FE-44ED-939F-7144643AC7C3}"/>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4" name="Rectangle 173">
            <a:extLst>
              <a:ext uri="{FF2B5EF4-FFF2-40B4-BE49-F238E27FC236}">
                <a16:creationId xmlns:a16="http://schemas.microsoft.com/office/drawing/2014/main" id="{1463B37A-ACFB-4054-B0F0-3C07A13A8579}"/>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176" name="Straight Arrow Connector 175">
            <a:extLst>
              <a:ext uri="{FF2B5EF4-FFF2-40B4-BE49-F238E27FC236}">
                <a16:creationId xmlns:a16="http://schemas.microsoft.com/office/drawing/2014/main" id="{C13E69CA-EDAD-492A-ADAE-B0A6A4307AA3}"/>
              </a:ext>
            </a:extLst>
          </p:cNvPr>
          <p:cNvCxnSpPr>
            <a:cxnSpLocks/>
            <a:stCxn id="174" idx="2"/>
            <a:endCxn id="171"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Lightning Bolt 241">
            <a:extLst>
              <a:ext uri="{FF2B5EF4-FFF2-40B4-BE49-F238E27FC236}">
                <a16:creationId xmlns:a16="http://schemas.microsoft.com/office/drawing/2014/main" id="{C93D47A6-805E-4F8C-B9DB-15C8FA803E1C}"/>
              </a:ext>
            </a:extLst>
          </p:cNvPr>
          <p:cNvSpPr/>
          <p:nvPr/>
        </p:nvSpPr>
        <p:spPr>
          <a:xfrm>
            <a:off x="4905729"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243" name="Straight Arrow Connector 242">
            <a:extLst>
              <a:ext uri="{FF2B5EF4-FFF2-40B4-BE49-F238E27FC236}">
                <a16:creationId xmlns:a16="http://schemas.microsoft.com/office/drawing/2014/main" id="{1A67DADE-C885-434E-A1CD-31D33858556F}"/>
              </a:ext>
            </a:extLst>
          </p:cNvPr>
          <p:cNvCxnSpPr>
            <a:cxnSpLocks/>
            <a:stCxn id="257" idx="4"/>
            <a:endCxn id="246" idx="1"/>
          </p:cNvCxnSpPr>
          <p:nvPr/>
        </p:nvCxnSpPr>
        <p:spPr>
          <a:xfrm>
            <a:off x="2464915" y="2092522"/>
            <a:ext cx="417830" cy="241199"/>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362F942-EC5D-4482-8F31-41197435244B}"/>
              </a:ext>
            </a:extLst>
          </p:cNvPr>
          <p:cNvCxnSpPr>
            <a:cxnSpLocks/>
            <a:stCxn id="246" idx="3"/>
            <a:endCxn id="249" idx="1"/>
          </p:cNvCxnSpPr>
          <p:nvPr/>
        </p:nvCxnSpPr>
        <p:spPr>
          <a:xfrm>
            <a:off x="3698653"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06737F3A-F737-4C0A-A597-0D8DA83C376B}"/>
              </a:ext>
            </a:extLst>
          </p:cNvPr>
          <p:cNvGrpSpPr/>
          <p:nvPr/>
        </p:nvGrpSpPr>
        <p:grpSpPr>
          <a:xfrm>
            <a:off x="2738786" y="1925767"/>
            <a:ext cx="1103828" cy="1135670"/>
            <a:chOff x="3568523" y="1925767"/>
            <a:chExt cx="1103828" cy="1135670"/>
          </a:xfrm>
        </p:grpSpPr>
        <p:pic>
          <p:nvPicPr>
            <p:cNvPr id="246" name="Graphic 245">
              <a:extLst>
                <a:ext uri="{FF2B5EF4-FFF2-40B4-BE49-F238E27FC236}">
                  <a16:creationId xmlns:a16="http://schemas.microsoft.com/office/drawing/2014/main" id="{EB38FA3A-C99B-4C9E-860F-03247C35C9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482" y="1925767"/>
              <a:ext cx="815908" cy="815908"/>
            </a:xfrm>
            <a:prstGeom prst="rect">
              <a:avLst/>
            </a:prstGeom>
          </p:spPr>
        </p:pic>
        <p:sp>
          <p:nvSpPr>
            <p:cNvPr id="247" name="Rectangle 246">
              <a:extLst>
                <a:ext uri="{FF2B5EF4-FFF2-40B4-BE49-F238E27FC236}">
                  <a16:creationId xmlns:a16="http://schemas.microsoft.com/office/drawing/2014/main" id="{23CD5AF6-307E-4A1E-BA6F-A148EC76C019}"/>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grpSp>
        <p:nvGrpSpPr>
          <p:cNvPr id="248" name="Group 247">
            <a:extLst>
              <a:ext uri="{FF2B5EF4-FFF2-40B4-BE49-F238E27FC236}">
                <a16:creationId xmlns:a16="http://schemas.microsoft.com/office/drawing/2014/main" id="{4474A802-1E2C-402D-8E28-576F59B3C2A2}"/>
              </a:ext>
            </a:extLst>
          </p:cNvPr>
          <p:cNvGrpSpPr/>
          <p:nvPr/>
        </p:nvGrpSpPr>
        <p:grpSpPr>
          <a:xfrm>
            <a:off x="3709690" y="1868001"/>
            <a:ext cx="1830342" cy="1186586"/>
            <a:chOff x="4539427" y="1868001"/>
            <a:chExt cx="1830342" cy="1186586"/>
          </a:xfrm>
        </p:grpSpPr>
        <p:pic>
          <p:nvPicPr>
            <p:cNvPr id="249" name="Graphic 248">
              <a:extLst>
                <a:ext uri="{FF2B5EF4-FFF2-40B4-BE49-F238E27FC236}">
                  <a16:creationId xmlns:a16="http://schemas.microsoft.com/office/drawing/2014/main" id="{8550F118-F058-4BBE-97A5-892880BE67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8878" y="1868001"/>
              <a:ext cx="931440" cy="931440"/>
            </a:xfrm>
            <a:prstGeom prst="rect">
              <a:avLst/>
            </a:prstGeom>
          </p:spPr>
        </p:pic>
        <p:sp>
          <p:nvSpPr>
            <p:cNvPr id="250" name="TextBox 249">
              <a:extLst>
                <a:ext uri="{FF2B5EF4-FFF2-40B4-BE49-F238E27FC236}">
                  <a16:creationId xmlns:a16="http://schemas.microsoft.com/office/drawing/2014/main" id="{F6999E0C-E44B-470C-8A3E-00AA9F5FA087}"/>
                </a:ext>
              </a:extLst>
            </p:cNvPr>
            <p:cNvSpPr txBox="1"/>
            <p:nvPr/>
          </p:nvSpPr>
          <p:spPr>
            <a:xfrm>
              <a:off x="4539427" y="2685255"/>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pic>
        <p:nvPicPr>
          <p:cNvPr id="251" name="Picture 2" descr="https://ngeor.files.wordpress.com/2017/11/helm-small.png">
            <a:extLst>
              <a:ext uri="{FF2B5EF4-FFF2-40B4-BE49-F238E27FC236}">
                <a16:creationId xmlns:a16="http://schemas.microsoft.com/office/drawing/2014/main" id="{B6F8EA89-C0CE-4DD8-939D-49F897051236}"/>
              </a:ext>
            </a:extLst>
          </p:cNvPr>
          <p:cNvPicPr>
            <a:picLocks noChangeAspect="1" noChangeArrowheads="1"/>
          </p:cNvPicPr>
          <p:nvPr/>
        </p:nvPicPr>
        <p:blipFill>
          <a:blip r:embed="rId9">
            <a:duotone>
              <a:prstClr val="black"/>
              <a:srgbClr val="0078D4">
                <a:tint val="45000"/>
                <a:satMod val="400000"/>
              </a:srgbClr>
            </a:duotone>
            <a:extLst>
              <a:ext uri="{BEBA8EAE-BF5A-486C-A8C5-ECC9F3942E4B}">
                <a14:imgProps xmlns:a14="http://schemas.microsoft.com/office/drawing/2010/main">
                  <a14:imgLayer r:embed="rId10">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211071" y="2428590"/>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252" name="Group 251">
            <a:extLst>
              <a:ext uri="{FF2B5EF4-FFF2-40B4-BE49-F238E27FC236}">
                <a16:creationId xmlns:a16="http://schemas.microsoft.com/office/drawing/2014/main" id="{0B32064F-74AA-4628-95C1-026BD2BFB97C}"/>
              </a:ext>
            </a:extLst>
          </p:cNvPr>
          <p:cNvGrpSpPr/>
          <p:nvPr/>
        </p:nvGrpSpPr>
        <p:grpSpPr>
          <a:xfrm>
            <a:off x="447088" y="1917573"/>
            <a:ext cx="1848252" cy="775922"/>
            <a:chOff x="1276825" y="1727454"/>
            <a:chExt cx="1848252" cy="775922"/>
          </a:xfrm>
        </p:grpSpPr>
        <p:pic>
          <p:nvPicPr>
            <p:cNvPr id="253" name="Picture 252">
              <a:extLst>
                <a:ext uri="{FF2B5EF4-FFF2-40B4-BE49-F238E27FC236}">
                  <a16:creationId xmlns:a16="http://schemas.microsoft.com/office/drawing/2014/main" id="{76F6E325-A719-4D31-BE32-E4065B9AE7B0}"/>
                </a:ext>
              </a:extLst>
            </p:cNvPr>
            <p:cNvPicPr>
              <a:picLocks noChangeAspect="1"/>
            </p:cNvPicPr>
            <p:nvPr/>
          </p:nvPicPr>
          <p:blipFill>
            <a:blip r:embed="rId11"/>
            <a:stretch>
              <a:fillRect/>
            </a:stretch>
          </p:blipFill>
          <p:spPr>
            <a:xfrm>
              <a:off x="2848699" y="1727454"/>
              <a:ext cx="276378" cy="274620"/>
            </a:xfrm>
            <a:prstGeom prst="rect">
              <a:avLst/>
            </a:prstGeom>
          </p:spPr>
        </p:pic>
        <p:pic>
          <p:nvPicPr>
            <p:cNvPr id="254" name="Picture 253">
              <a:extLst>
                <a:ext uri="{FF2B5EF4-FFF2-40B4-BE49-F238E27FC236}">
                  <a16:creationId xmlns:a16="http://schemas.microsoft.com/office/drawing/2014/main" id="{02CE19BA-5E37-43CA-A60E-1EEB18B22C12}"/>
                </a:ext>
              </a:extLst>
            </p:cNvPr>
            <p:cNvPicPr>
              <a:picLocks noChangeAspect="1"/>
            </p:cNvPicPr>
            <p:nvPr/>
          </p:nvPicPr>
          <p:blipFill>
            <a:blip r:embed="rId12"/>
            <a:stretch>
              <a:fillRect/>
            </a:stretch>
          </p:blipFill>
          <p:spPr>
            <a:xfrm>
              <a:off x="1276825" y="1745719"/>
              <a:ext cx="1586103" cy="527379"/>
            </a:xfrm>
            <a:prstGeom prst="rect">
              <a:avLst/>
            </a:prstGeom>
          </p:spPr>
        </p:pic>
        <p:pic>
          <p:nvPicPr>
            <p:cNvPr id="255" name="Picture 254">
              <a:extLst>
                <a:ext uri="{FF2B5EF4-FFF2-40B4-BE49-F238E27FC236}">
                  <a16:creationId xmlns:a16="http://schemas.microsoft.com/office/drawing/2014/main" id="{360CB591-4D3D-4324-ADD3-834F42DE579F}"/>
                </a:ext>
              </a:extLst>
            </p:cNvPr>
            <p:cNvPicPr>
              <a:picLocks noChangeAspect="1"/>
            </p:cNvPicPr>
            <p:nvPr/>
          </p:nvPicPr>
          <p:blipFill rotWithShape="1">
            <a:blip r:embed="rId2"/>
            <a:srcRect l="3131" t="25788" r="2725" b="20947"/>
            <a:stretch/>
          </p:blipFill>
          <p:spPr>
            <a:xfrm>
              <a:off x="2514152" y="2165563"/>
              <a:ext cx="402499" cy="246154"/>
            </a:xfrm>
            <a:prstGeom prst="rect">
              <a:avLst/>
            </a:prstGeom>
          </p:spPr>
        </p:pic>
        <p:sp>
          <p:nvSpPr>
            <p:cNvPr id="256" name="Rectangle 255">
              <a:extLst>
                <a:ext uri="{FF2B5EF4-FFF2-40B4-BE49-F238E27FC236}">
                  <a16:creationId xmlns:a16="http://schemas.microsoft.com/office/drawing/2014/main" id="{DF1E88C7-A59E-40C0-B6DE-964B76C57BD2}"/>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257" name="Lightning Bolt 256">
            <a:extLst>
              <a:ext uri="{FF2B5EF4-FFF2-40B4-BE49-F238E27FC236}">
                <a16:creationId xmlns:a16="http://schemas.microsoft.com/office/drawing/2014/main" id="{50BE64F7-2A5E-49A6-BAD3-6AFEC23008E6}"/>
              </a:ext>
            </a:extLst>
          </p:cNvPr>
          <p:cNvSpPr/>
          <p:nvPr/>
        </p:nvSpPr>
        <p:spPr>
          <a:xfrm>
            <a:off x="2318941" y="1870518"/>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258" name="Straight Arrow Connector 257">
            <a:extLst>
              <a:ext uri="{FF2B5EF4-FFF2-40B4-BE49-F238E27FC236}">
                <a16:creationId xmlns:a16="http://schemas.microsoft.com/office/drawing/2014/main" id="{CB87374D-E2B3-4A2C-AF8D-C927D5DE4036}"/>
              </a:ext>
            </a:extLst>
          </p:cNvPr>
          <p:cNvCxnSpPr>
            <a:cxnSpLocks/>
          </p:cNvCxnSpPr>
          <p:nvPr/>
        </p:nvCxnSpPr>
        <p:spPr>
          <a:xfrm>
            <a:off x="5036019"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9B367A70-8B03-427C-853A-3902CE024783}"/>
              </a:ext>
            </a:extLst>
          </p:cNvPr>
          <p:cNvGrpSpPr/>
          <p:nvPr/>
        </p:nvGrpSpPr>
        <p:grpSpPr>
          <a:xfrm>
            <a:off x="5312924" y="1921357"/>
            <a:ext cx="1103828" cy="1135670"/>
            <a:chOff x="3568523" y="1925767"/>
            <a:chExt cx="1103828" cy="1135670"/>
          </a:xfrm>
        </p:grpSpPr>
        <p:pic>
          <p:nvPicPr>
            <p:cNvPr id="260" name="Graphic 259">
              <a:extLst>
                <a:ext uri="{FF2B5EF4-FFF2-40B4-BE49-F238E27FC236}">
                  <a16:creationId xmlns:a16="http://schemas.microsoft.com/office/drawing/2014/main" id="{5ED5374A-1365-404A-A77D-05E09586B7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482" y="1925767"/>
              <a:ext cx="815908" cy="815908"/>
            </a:xfrm>
            <a:prstGeom prst="rect">
              <a:avLst/>
            </a:prstGeom>
          </p:spPr>
        </p:pic>
        <p:sp>
          <p:nvSpPr>
            <p:cNvPr id="261" name="Rectangle 260">
              <a:extLst>
                <a:ext uri="{FF2B5EF4-FFF2-40B4-BE49-F238E27FC236}">
                  <a16:creationId xmlns:a16="http://schemas.microsoft.com/office/drawing/2014/main" id="{A09FCEF9-3C77-401F-9851-92DBB515D8EF}"/>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grpSp>
        <p:nvGrpSpPr>
          <p:cNvPr id="266" name="Group 265">
            <a:extLst>
              <a:ext uri="{FF2B5EF4-FFF2-40B4-BE49-F238E27FC236}">
                <a16:creationId xmlns:a16="http://schemas.microsoft.com/office/drawing/2014/main" id="{8C2EA5BC-383E-4806-A199-9813B230BF7A}"/>
              </a:ext>
            </a:extLst>
          </p:cNvPr>
          <p:cNvGrpSpPr/>
          <p:nvPr/>
        </p:nvGrpSpPr>
        <p:grpSpPr>
          <a:xfrm>
            <a:off x="9789452" y="1719236"/>
            <a:ext cx="721037" cy="444217"/>
            <a:chOff x="3240661" y="1005909"/>
            <a:chExt cx="540854" cy="333210"/>
          </a:xfrm>
        </p:grpSpPr>
        <p:grpSp>
          <p:nvGrpSpPr>
            <p:cNvPr id="267" name="Group 266">
              <a:extLst>
                <a:ext uri="{FF2B5EF4-FFF2-40B4-BE49-F238E27FC236}">
                  <a16:creationId xmlns:a16="http://schemas.microsoft.com/office/drawing/2014/main" id="{FC2075E8-D90D-41A9-B20F-2B3378DA95B8}"/>
                </a:ext>
              </a:extLst>
            </p:cNvPr>
            <p:cNvGrpSpPr/>
            <p:nvPr/>
          </p:nvGrpSpPr>
          <p:grpSpPr>
            <a:xfrm>
              <a:off x="3240661" y="1005909"/>
              <a:ext cx="540854" cy="333210"/>
              <a:chOff x="1926169" y="1632181"/>
              <a:chExt cx="540854" cy="333210"/>
            </a:xfrm>
          </p:grpSpPr>
          <p:sp>
            <p:nvSpPr>
              <p:cNvPr id="269" name="Rectangle 268">
                <a:extLst>
                  <a:ext uri="{FF2B5EF4-FFF2-40B4-BE49-F238E27FC236}">
                    <a16:creationId xmlns:a16="http://schemas.microsoft.com/office/drawing/2014/main" id="{15FE5D5C-2694-4744-B86B-D8551FDEEF9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0" name="Rectangle 269">
                <a:extLst>
                  <a:ext uri="{FF2B5EF4-FFF2-40B4-BE49-F238E27FC236}">
                    <a16:creationId xmlns:a16="http://schemas.microsoft.com/office/drawing/2014/main" id="{0A6D3630-EAF6-420C-8C45-D1D4357B8A4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71" name="Group 270">
                <a:extLst>
                  <a:ext uri="{FF2B5EF4-FFF2-40B4-BE49-F238E27FC236}">
                    <a16:creationId xmlns:a16="http://schemas.microsoft.com/office/drawing/2014/main" id="{7425EB18-7E33-4658-82D1-F55CCEA5BF62}"/>
                  </a:ext>
                </a:extLst>
              </p:cNvPr>
              <p:cNvGrpSpPr/>
              <p:nvPr/>
            </p:nvGrpSpPr>
            <p:grpSpPr>
              <a:xfrm>
                <a:off x="1989961" y="1665409"/>
                <a:ext cx="413499" cy="266755"/>
                <a:chOff x="1371600" y="2038342"/>
                <a:chExt cx="609600" cy="393263"/>
              </a:xfrm>
            </p:grpSpPr>
            <p:cxnSp>
              <p:nvCxnSpPr>
                <p:cNvPr id="275" name="Straight Connector 274">
                  <a:extLst>
                    <a:ext uri="{FF2B5EF4-FFF2-40B4-BE49-F238E27FC236}">
                      <a16:creationId xmlns:a16="http://schemas.microsoft.com/office/drawing/2014/main" id="{AB82D6A4-4B8A-462E-812D-6334E1D927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6" name="Straight Connector 275">
                  <a:extLst>
                    <a:ext uri="{FF2B5EF4-FFF2-40B4-BE49-F238E27FC236}">
                      <a16:creationId xmlns:a16="http://schemas.microsoft.com/office/drawing/2014/main" id="{A1775EEF-C47C-45D1-8B5C-5246E9DA19C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A896CC8A-5F90-45B8-B626-F51D4C45613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BED22B3F-0C12-400D-A458-3321FF9263F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C3C0B701-F02B-4042-985E-E343A891054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4AE3C866-3F4D-47E8-B034-95FFB293D2B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2643CA99-BAD6-4CD4-B6FF-4C2B377BFE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8237E581-97CD-40E7-B939-C2CB7F1F723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FAB33A53-69CE-4A29-9DCB-8261F856F3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2" name="Rectangle 271">
                <a:extLst>
                  <a:ext uri="{FF2B5EF4-FFF2-40B4-BE49-F238E27FC236}">
                    <a16:creationId xmlns:a16="http://schemas.microsoft.com/office/drawing/2014/main" id="{DC5A4085-42FD-4DC9-8DD5-35BE802E9E2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3" name="Rectangle 272">
                <a:extLst>
                  <a:ext uri="{FF2B5EF4-FFF2-40B4-BE49-F238E27FC236}">
                    <a16:creationId xmlns:a16="http://schemas.microsoft.com/office/drawing/2014/main" id="{E2171D9D-13E7-44C6-8AA6-5A96B6F118C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4" name="Rectangle 273">
                <a:extLst>
                  <a:ext uri="{FF2B5EF4-FFF2-40B4-BE49-F238E27FC236}">
                    <a16:creationId xmlns:a16="http://schemas.microsoft.com/office/drawing/2014/main" id="{F6D49310-1AC1-47EF-90E8-77FFABCF53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68" name="Rectangle 267">
              <a:extLst>
                <a:ext uri="{FF2B5EF4-FFF2-40B4-BE49-F238E27FC236}">
                  <a16:creationId xmlns:a16="http://schemas.microsoft.com/office/drawing/2014/main" id="{92131B0F-1AC4-4E6E-AC97-487E0F555F6E}"/>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284" name="Group 283">
            <a:extLst>
              <a:ext uri="{FF2B5EF4-FFF2-40B4-BE49-F238E27FC236}">
                <a16:creationId xmlns:a16="http://schemas.microsoft.com/office/drawing/2014/main" id="{BC8440CF-D495-4697-8FE1-29D3FA862652}"/>
              </a:ext>
            </a:extLst>
          </p:cNvPr>
          <p:cNvGrpSpPr/>
          <p:nvPr/>
        </p:nvGrpSpPr>
        <p:grpSpPr>
          <a:xfrm>
            <a:off x="9068337" y="1314639"/>
            <a:ext cx="721037" cy="444217"/>
            <a:chOff x="3240661" y="1005909"/>
            <a:chExt cx="540854" cy="333210"/>
          </a:xfrm>
        </p:grpSpPr>
        <p:grpSp>
          <p:nvGrpSpPr>
            <p:cNvPr id="285" name="Group 284">
              <a:extLst>
                <a:ext uri="{FF2B5EF4-FFF2-40B4-BE49-F238E27FC236}">
                  <a16:creationId xmlns:a16="http://schemas.microsoft.com/office/drawing/2014/main" id="{4670EE22-CDD6-488D-A38E-6D7BF1F97434}"/>
                </a:ext>
              </a:extLst>
            </p:cNvPr>
            <p:cNvGrpSpPr/>
            <p:nvPr/>
          </p:nvGrpSpPr>
          <p:grpSpPr>
            <a:xfrm>
              <a:off x="3240661" y="1005909"/>
              <a:ext cx="540854" cy="333210"/>
              <a:chOff x="1926169" y="1632181"/>
              <a:chExt cx="540854" cy="333210"/>
            </a:xfrm>
          </p:grpSpPr>
          <p:sp>
            <p:nvSpPr>
              <p:cNvPr id="287" name="Rectangle 286">
                <a:extLst>
                  <a:ext uri="{FF2B5EF4-FFF2-40B4-BE49-F238E27FC236}">
                    <a16:creationId xmlns:a16="http://schemas.microsoft.com/office/drawing/2014/main" id="{1DCFB057-41EB-4C14-B6DD-2A03C71CACF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8" name="Rectangle 287">
                <a:extLst>
                  <a:ext uri="{FF2B5EF4-FFF2-40B4-BE49-F238E27FC236}">
                    <a16:creationId xmlns:a16="http://schemas.microsoft.com/office/drawing/2014/main" id="{0DED6A93-3B84-45F4-8B46-5342E8701E3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89" name="Group 288">
                <a:extLst>
                  <a:ext uri="{FF2B5EF4-FFF2-40B4-BE49-F238E27FC236}">
                    <a16:creationId xmlns:a16="http://schemas.microsoft.com/office/drawing/2014/main" id="{6C1405A2-3FB9-458B-8D5D-854E2DD97F75}"/>
                  </a:ext>
                </a:extLst>
              </p:cNvPr>
              <p:cNvGrpSpPr/>
              <p:nvPr/>
            </p:nvGrpSpPr>
            <p:grpSpPr>
              <a:xfrm>
                <a:off x="1989961" y="1665409"/>
                <a:ext cx="413499" cy="266755"/>
                <a:chOff x="1371600" y="2038342"/>
                <a:chExt cx="609600" cy="393263"/>
              </a:xfrm>
            </p:grpSpPr>
            <p:cxnSp>
              <p:nvCxnSpPr>
                <p:cNvPr id="293" name="Straight Connector 292">
                  <a:extLst>
                    <a:ext uri="{FF2B5EF4-FFF2-40B4-BE49-F238E27FC236}">
                      <a16:creationId xmlns:a16="http://schemas.microsoft.com/office/drawing/2014/main" id="{9F3FE8BF-8218-459C-88E6-5DF0F73CAC3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94" name="Straight Connector 293">
                  <a:extLst>
                    <a:ext uri="{FF2B5EF4-FFF2-40B4-BE49-F238E27FC236}">
                      <a16:creationId xmlns:a16="http://schemas.microsoft.com/office/drawing/2014/main" id="{2A1B37FE-3572-4821-8FB0-B4BFDF8E5AE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95" name="Straight Connector 294">
                  <a:extLst>
                    <a:ext uri="{FF2B5EF4-FFF2-40B4-BE49-F238E27FC236}">
                      <a16:creationId xmlns:a16="http://schemas.microsoft.com/office/drawing/2014/main" id="{A0D97CE3-8DDB-4B96-B401-8CE3680BFA4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96" name="Straight Connector 295">
                  <a:extLst>
                    <a:ext uri="{FF2B5EF4-FFF2-40B4-BE49-F238E27FC236}">
                      <a16:creationId xmlns:a16="http://schemas.microsoft.com/office/drawing/2014/main" id="{208D9B9B-5AD0-455D-BAEE-E8A02265C38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97" name="Straight Connector 296">
                  <a:extLst>
                    <a:ext uri="{FF2B5EF4-FFF2-40B4-BE49-F238E27FC236}">
                      <a16:creationId xmlns:a16="http://schemas.microsoft.com/office/drawing/2014/main" id="{9366FDFF-7A46-4CC4-B6A2-E1B93604E18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98" name="Straight Connector 297">
                  <a:extLst>
                    <a:ext uri="{FF2B5EF4-FFF2-40B4-BE49-F238E27FC236}">
                      <a16:creationId xmlns:a16="http://schemas.microsoft.com/office/drawing/2014/main" id="{3A65EE7B-46C3-4EF7-AFA8-2C8CBF5B54E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99" name="Straight Connector 298">
                  <a:extLst>
                    <a:ext uri="{FF2B5EF4-FFF2-40B4-BE49-F238E27FC236}">
                      <a16:creationId xmlns:a16="http://schemas.microsoft.com/office/drawing/2014/main" id="{88A6DA9F-818A-41DB-AF2E-4ED3E2244C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0" name="Straight Connector 299">
                  <a:extLst>
                    <a:ext uri="{FF2B5EF4-FFF2-40B4-BE49-F238E27FC236}">
                      <a16:creationId xmlns:a16="http://schemas.microsoft.com/office/drawing/2014/main" id="{A7E2F067-2E5F-4914-B559-8BA96346DC6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1" name="Straight Connector 300">
                  <a:extLst>
                    <a:ext uri="{FF2B5EF4-FFF2-40B4-BE49-F238E27FC236}">
                      <a16:creationId xmlns:a16="http://schemas.microsoft.com/office/drawing/2014/main" id="{8C791BB3-A300-4FBB-9C58-94059654875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90" name="Rectangle 289">
                <a:extLst>
                  <a:ext uri="{FF2B5EF4-FFF2-40B4-BE49-F238E27FC236}">
                    <a16:creationId xmlns:a16="http://schemas.microsoft.com/office/drawing/2014/main" id="{440F0BA6-3D2C-4BF2-B114-86BE0B5666E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91" name="Rectangle 290">
                <a:extLst>
                  <a:ext uri="{FF2B5EF4-FFF2-40B4-BE49-F238E27FC236}">
                    <a16:creationId xmlns:a16="http://schemas.microsoft.com/office/drawing/2014/main" id="{22EE4535-CC00-497B-B8EB-D6CCDFDF309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92" name="Rectangle 291">
                <a:extLst>
                  <a:ext uri="{FF2B5EF4-FFF2-40B4-BE49-F238E27FC236}">
                    <a16:creationId xmlns:a16="http://schemas.microsoft.com/office/drawing/2014/main" id="{23691984-D656-4413-BAA1-BCB7047681C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86" name="Rectangle 285">
              <a:extLst>
                <a:ext uri="{FF2B5EF4-FFF2-40B4-BE49-F238E27FC236}">
                  <a16:creationId xmlns:a16="http://schemas.microsoft.com/office/drawing/2014/main" id="{AF4FCA3A-77BB-4ABE-ACFC-3D5295388632}"/>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02" name="Group 301">
            <a:extLst>
              <a:ext uri="{FF2B5EF4-FFF2-40B4-BE49-F238E27FC236}">
                <a16:creationId xmlns:a16="http://schemas.microsoft.com/office/drawing/2014/main" id="{6C87AF3D-437C-417B-B7DE-8368A5A5F056}"/>
              </a:ext>
            </a:extLst>
          </p:cNvPr>
          <p:cNvGrpSpPr/>
          <p:nvPr/>
        </p:nvGrpSpPr>
        <p:grpSpPr>
          <a:xfrm>
            <a:off x="9068337" y="1719236"/>
            <a:ext cx="721037" cy="444217"/>
            <a:chOff x="3240661" y="1005909"/>
            <a:chExt cx="540854" cy="333210"/>
          </a:xfrm>
        </p:grpSpPr>
        <p:grpSp>
          <p:nvGrpSpPr>
            <p:cNvPr id="303" name="Group 302">
              <a:extLst>
                <a:ext uri="{FF2B5EF4-FFF2-40B4-BE49-F238E27FC236}">
                  <a16:creationId xmlns:a16="http://schemas.microsoft.com/office/drawing/2014/main" id="{8C9111D6-DE16-46AA-9C96-24915B300DD2}"/>
                </a:ext>
              </a:extLst>
            </p:cNvPr>
            <p:cNvGrpSpPr/>
            <p:nvPr/>
          </p:nvGrpSpPr>
          <p:grpSpPr>
            <a:xfrm>
              <a:off x="3240661" y="1005909"/>
              <a:ext cx="540854" cy="333210"/>
              <a:chOff x="1926169" y="1632181"/>
              <a:chExt cx="540854" cy="333210"/>
            </a:xfrm>
          </p:grpSpPr>
          <p:sp>
            <p:nvSpPr>
              <p:cNvPr id="305" name="Rectangle 304">
                <a:extLst>
                  <a:ext uri="{FF2B5EF4-FFF2-40B4-BE49-F238E27FC236}">
                    <a16:creationId xmlns:a16="http://schemas.microsoft.com/office/drawing/2014/main" id="{3A40BECA-D5B9-4B7B-845E-F5ABB63716C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6" name="Rectangle 305">
                <a:extLst>
                  <a:ext uri="{FF2B5EF4-FFF2-40B4-BE49-F238E27FC236}">
                    <a16:creationId xmlns:a16="http://schemas.microsoft.com/office/drawing/2014/main" id="{B3795A9C-2049-4D2C-BBD2-FD8D66557C2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07" name="Group 306">
                <a:extLst>
                  <a:ext uri="{FF2B5EF4-FFF2-40B4-BE49-F238E27FC236}">
                    <a16:creationId xmlns:a16="http://schemas.microsoft.com/office/drawing/2014/main" id="{A7BB198C-5D79-4B4F-86E8-FA426F5F9F55}"/>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D23610F0-3D04-4CF5-8F76-50DD1DFE50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5723F625-DFC1-4DBE-90B7-36179829650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3" name="Straight Connector 312">
                  <a:extLst>
                    <a:ext uri="{FF2B5EF4-FFF2-40B4-BE49-F238E27FC236}">
                      <a16:creationId xmlns:a16="http://schemas.microsoft.com/office/drawing/2014/main" id="{9E0E5A25-F9F6-4175-8DE2-EE16B1B09D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4" name="Straight Connector 313">
                  <a:extLst>
                    <a:ext uri="{FF2B5EF4-FFF2-40B4-BE49-F238E27FC236}">
                      <a16:creationId xmlns:a16="http://schemas.microsoft.com/office/drawing/2014/main" id="{3A2C23B2-EFC6-4DCE-857A-8E2006DCA05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5" name="Straight Connector 314">
                  <a:extLst>
                    <a:ext uri="{FF2B5EF4-FFF2-40B4-BE49-F238E27FC236}">
                      <a16:creationId xmlns:a16="http://schemas.microsoft.com/office/drawing/2014/main" id="{C61AC521-3E92-40C7-B39D-C8B45FDADEA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6" name="Straight Connector 315">
                  <a:extLst>
                    <a:ext uri="{FF2B5EF4-FFF2-40B4-BE49-F238E27FC236}">
                      <a16:creationId xmlns:a16="http://schemas.microsoft.com/office/drawing/2014/main" id="{E3E47BC6-F487-4E83-BEC1-9C63C0BB99B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7" name="Straight Connector 316">
                  <a:extLst>
                    <a:ext uri="{FF2B5EF4-FFF2-40B4-BE49-F238E27FC236}">
                      <a16:creationId xmlns:a16="http://schemas.microsoft.com/office/drawing/2014/main" id="{A8205F08-E20E-4D0A-B2FC-48741268BE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8DCBD7C5-3B36-4633-B68A-DE887DF0DB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68A1F99D-4125-48B2-8AAC-19F1938B185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8" name="Rectangle 307">
                <a:extLst>
                  <a:ext uri="{FF2B5EF4-FFF2-40B4-BE49-F238E27FC236}">
                    <a16:creationId xmlns:a16="http://schemas.microsoft.com/office/drawing/2014/main" id="{8DC5108B-320E-414A-BF15-6003836C95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9" name="Rectangle 308">
                <a:extLst>
                  <a:ext uri="{FF2B5EF4-FFF2-40B4-BE49-F238E27FC236}">
                    <a16:creationId xmlns:a16="http://schemas.microsoft.com/office/drawing/2014/main" id="{7ACE112C-45A6-42B2-BCCF-7B514D53E5A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10" name="Rectangle 309">
                <a:extLst>
                  <a:ext uri="{FF2B5EF4-FFF2-40B4-BE49-F238E27FC236}">
                    <a16:creationId xmlns:a16="http://schemas.microsoft.com/office/drawing/2014/main" id="{8A7A818D-7973-485C-81C5-D1C01482899C}"/>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04" name="Rectangle 303">
              <a:extLst>
                <a:ext uri="{FF2B5EF4-FFF2-40B4-BE49-F238E27FC236}">
                  <a16:creationId xmlns:a16="http://schemas.microsoft.com/office/drawing/2014/main" id="{F565857E-E1E8-4374-9EE0-A3D26D44309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320" name="Group 319">
            <a:extLst>
              <a:ext uri="{FF2B5EF4-FFF2-40B4-BE49-F238E27FC236}">
                <a16:creationId xmlns:a16="http://schemas.microsoft.com/office/drawing/2014/main" id="{913ABC17-E8EC-4FCB-8EC6-59044C67F5BA}"/>
              </a:ext>
            </a:extLst>
          </p:cNvPr>
          <p:cNvGrpSpPr/>
          <p:nvPr/>
        </p:nvGrpSpPr>
        <p:grpSpPr>
          <a:xfrm>
            <a:off x="9789452" y="1314639"/>
            <a:ext cx="721037" cy="444217"/>
            <a:chOff x="3240661" y="1005909"/>
            <a:chExt cx="540854" cy="333210"/>
          </a:xfrm>
        </p:grpSpPr>
        <p:grpSp>
          <p:nvGrpSpPr>
            <p:cNvPr id="321" name="Group 320">
              <a:extLst>
                <a:ext uri="{FF2B5EF4-FFF2-40B4-BE49-F238E27FC236}">
                  <a16:creationId xmlns:a16="http://schemas.microsoft.com/office/drawing/2014/main" id="{D68EDBBA-87AD-4EEB-B219-65F60A750333}"/>
                </a:ext>
              </a:extLst>
            </p:cNvPr>
            <p:cNvGrpSpPr/>
            <p:nvPr/>
          </p:nvGrpSpPr>
          <p:grpSpPr>
            <a:xfrm>
              <a:off x="3240661" y="1005909"/>
              <a:ext cx="540854" cy="333210"/>
              <a:chOff x="1926169" y="1632181"/>
              <a:chExt cx="540854" cy="333210"/>
            </a:xfrm>
          </p:grpSpPr>
          <p:sp>
            <p:nvSpPr>
              <p:cNvPr id="324" name="Rectangle 323">
                <a:extLst>
                  <a:ext uri="{FF2B5EF4-FFF2-40B4-BE49-F238E27FC236}">
                    <a16:creationId xmlns:a16="http://schemas.microsoft.com/office/drawing/2014/main" id="{5B9E6A38-1B45-4E54-BA1E-2F0AA8E6C76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25" name="Rectangle 324">
                <a:extLst>
                  <a:ext uri="{FF2B5EF4-FFF2-40B4-BE49-F238E27FC236}">
                    <a16:creationId xmlns:a16="http://schemas.microsoft.com/office/drawing/2014/main" id="{BBA0ACBB-94A5-4421-BB95-0F0326A95FD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26" name="Group 325">
                <a:extLst>
                  <a:ext uri="{FF2B5EF4-FFF2-40B4-BE49-F238E27FC236}">
                    <a16:creationId xmlns:a16="http://schemas.microsoft.com/office/drawing/2014/main" id="{CC374CFA-1412-49EB-BFDD-17713E78A401}"/>
                  </a:ext>
                </a:extLst>
              </p:cNvPr>
              <p:cNvGrpSpPr/>
              <p:nvPr/>
            </p:nvGrpSpPr>
            <p:grpSpPr>
              <a:xfrm>
                <a:off x="1989961" y="1665409"/>
                <a:ext cx="413499" cy="266755"/>
                <a:chOff x="1371600" y="2038342"/>
                <a:chExt cx="609600" cy="393263"/>
              </a:xfrm>
            </p:grpSpPr>
            <p:cxnSp>
              <p:nvCxnSpPr>
                <p:cNvPr id="330" name="Straight Connector 329">
                  <a:extLst>
                    <a:ext uri="{FF2B5EF4-FFF2-40B4-BE49-F238E27FC236}">
                      <a16:creationId xmlns:a16="http://schemas.microsoft.com/office/drawing/2014/main" id="{A29085E1-659E-4B36-A404-A8436DEE86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1" name="Straight Connector 330">
                  <a:extLst>
                    <a:ext uri="{FF2B5EF4-FFF2-40B4-BE49-F238E27FC236}">
                      <a16:creationId xmlns:a16="http://schemas.microsoft.com/office/drawing/2014/main" id="{EBAC0202-DF34-4C06-9766-71388891D0B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B69F369F-82E3-477A-B146-234DB846434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E80CFC3A-E688-49A4-B722-FCFC909E8FB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206B9F9F-7247-4705-A1CE-714E21A750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71A4C7A-285F-4746-9DDB-EAFB4F6203B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8E692B56-9A2D-4315-A7E1-E2B13DD1AE2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39B9149E-2FAD-42D5-81E5-7E00E9678CA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4AC1C507-6C58-4067-BEB8-26ED775DFE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7" name="Rectangle 326">
                <a:extLst>
                  <a:ext uri="{FF2B5EF4-FFF2-40B4-BE49-F238E27FC236}">
                    <a16:creationId xmlns:a16="http://schemas.microsoft.com/office/drawing/2014/main" id="{FE647404-04E1-4F07-B1E4-EAC9BFCC443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28" name="Rectangle 327">
                <a:extLst>
                  <a:ext uri="{FF2B5EF4-FFF2-40B4-BE49-F238E27FC236}">
                    <a16:creationId xmlns:a16="http://schemas.microsoft.com/office/drawing/2014/main" id="{CEB6EA52-7D0F-4AAE-BF94-752D57A8B48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29" name="Rectangle 328">
                <a:extLst>
                  <a:ext uri="{FF2B5EF4-FFF2-40B4-BE49-F238E27FC236}">
                    <a16:creationId xmlns:a16="http://schemas.microsoft.com/office/drawing/2014/main" id="{069BB58A-BC67-4E17-A3B1-E86DEDA667AC}"/>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22" name="Rectangle 321">
              <a:extLst>
                <a:ext uri="{FF2B5EF4-FFF2-40B4-BE49-F238E27FC236}">
                  <a16:creationId xmlns:a16="http://schemas.microsoft.com/office/drawing/2014/main" id="{C2144265-ECB9-41DF-8F87-D12A72AC0DAE}"/>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339" name="Group 338">
            <a:extLst>
              <a:ext uri="{FF2B5EF4-FFF2-40B4-BE49-F238E27FC236}">
                <a16:creationId xmlns:a16="http://schemas.microsoft.com/office/drawing/2014/main" id="{2DDA5277-658F-4457-9127-8445E51A7D65}"/>
              </a:ext>
            </a:extLst>
          </p:cNvPr>
          <p:cNvGrpSpPr/>
          <p:nvPr/>
        </p:nvGrpSpPr>
        <p:grpSpPr>
          <a:xfrm>
            <a:off x="9789452" y="2124382"/>
            <a:ext cx="721037" cy="444217"/>
            <a:chOff x="3240661" y="1005909"/>
            <a:chExt cx="540854" cy="333210"/>
          </a:xfrm>
        </p:grpSpPr>
        <p:grpSp>
          <p:nvGrpSpPr>
            <p:cNvPr id="340" name="Group 339">
              <a:extLst>
                <a:ext uri="{FF2B5EF4-FFF2-40B4-BE49-F238E27FC236}">
                  <a16:creationId xmlns:a16="http://schemas.microsoft.com/office/drawing/2014/main" id="{D070CB85-438E-423D-9CA5-1BEF1C16D2A3}"/>
                </a:ext>
              </a:extLst>
            </p:cNvPr>
            <p:cNvGrpSpPr/>
            <p:nvPr/>
          </p:nvGrpSpPr>
          <p:grpSpPr>
            <a:xfrm>
              <a:off x="3240661" y="1005909"/>
              <a:ext cx="540854" cy="333210"/>
              <a:chOff x="1926169" y="1632181"/>
              <a:chExt cx="540854" cy="333210"/>
            </a:xfrm>
          </p:grpSpPr>
          <p:sp>
            <p:nvSpPr>
              <p:cNvPr id="342" name="Rectangle 341">
                <a:extLst>
                  <a:ext uri="{FF2B5EF4-FFF2-40B4-BE49-F238E27FC236}">
                    <a16:creationId xmlns:a16="http://schemas.microsoft.com/office/drawing/2014/main" id="{4F83F961-B097-427E-B6C0-15D650BA560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43" name="Rectangle 342">
                <a:extLst>
                  <a:ext uri="{FF2B5EF4-FFF2-40B4-BE49-F238E27FC236}">
                    <a16:creationId xmlns:a16="http://schemas.microsoft.com/office/drawing/2014/main" id="{7F2E7C45-CC7D-4125-B935-888E011D097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44" name="Group 343">
                <a:extLst>
                  <a:ext uri="{FF2B5EF4-FFF2-40B4-BE49-F238E27FC236}">
                    <a16:creationId xmlns:a16="http://schemas.microsoft.com/office/drawing/2014/main" id="{FD5F7ADB-A48C-446A-8BB2-A838B13E122E}"/>
                  </a:ext>
                </a:extLst>
              </p:cNvPr>
              <p:cNvGrpSpPr/>
              <p:nvPr/>
            </p:nvGrpSpPr>
            <p:grpSpPr>
              <a:xfrm>
                <a:off x="1989961" y="1665409"/>
                <a:ext cx="413499" cy="266755"/>
                <a:chOff x="1371600" y="2038342"/>
                <a:chExt cx="609600" cy="393263"/>
              </a:xfrm>
            </p:grpSpPr>
            <p:cxnSp>
              <p:nvCxnSpPr>
                <p:cNvPr id="350" name="Straight Connector 349">
                  <a:extLst>
                    <a:ext uri="{FF2B5EF4-FFF2-40B4-BE49-F238E27FC236}">
                      <a16:creationId xmlns:a16="http://schemas.microsoft.com/office/drawing/2014/main" id="{25AAD502-DCE3-4E08-BF5D-047CB8D8F1E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4DBDF4AF-B412-437E-8E94-1E49F958B4A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2" name="Straight Connector 351">
                  <a:extLst>
                    <a:ext uri="{FF2B5EF4-FFF2-40B4-BE49-F238E27FC236}">
                      <a16:creationId xmlns:a16="http://schemas.microsoft.com/office/drawing/2014/main" id="{E0F5C2A1-92BE-4D0C-BE2A-947699691A0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3" name="Straight Connector 352">
                  <a:extLst>
                    <a:ext uri="{FF2B5EF4-FFF2-40B4-BE49-F238E27FC236}">
                      <a16:creationId xmlns:a16="http://schemas.microsoft.com/office/drawing/2014/main" id="{0056C350-4947-48CC-AE9F-259D2499F5A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94EB2B6-7513-4B0C-9D66-5A6388E5FC6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5" name="Straight Connector 354">
                  <a:extLst>
                    <a:ext uri="{FF2B5EF4-FFF2-40B4-BE49-F238E27FC236}">
                      <a16:creationId xmlns:a16="http://schemas.microsoft.com/office/drawing/2014/main" id="{1912DA64-FBB4-42DD-864D-F0CE49193EC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7" name="Straight Connector 356">
                  <a:extLst>
                    <a:ext uri="{FF2B5EF4-FFF2-40B4-BE49-F238E27FC236}">
                      <a16:creationId xmlns:a16="http://schemas.microsoft.com/office/drawing/2014/main" id="{37AA3151-90F6-4A6F-820A-728D1EA549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8" name="Straight Connector 357">
                  <a:extLst>
                    <a:ext uri="{FF2B5EF4-FFF2-40B4-BE49-F238E27FC236}">
                      <a16:creationId xmlns:a16="http://schemas.microsoft.com/office/drawing/2014/main" id="{A849557A-21A7-40F0-BC12-D91B2FC7F96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9" name="Straight Connector 358">
                  <a:extLst>
                    <a:ext uri="{FF2B5EF4-FFF2-40B4-BE49-F238E27FC236}">
                      <a16:creationId xmlns:a16="http://schemas.microsoft.com/office/drawing/2014/main" id="{832B26B2-90C3-4688-8A4C-A16160DC2E2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5" name="Rectangle 344">
                <a:extLst>
                  <a:ext uri="{FF2B5EF4-FFF2-40B4-BE49-F238E27FC236}">
                    <a16:creationId xmlns:a16="http://schemas.microsoft.com/office/drawing/2014/main" id="{6A01CDCA-6FCA-4DA0-96E0-22BEECA4310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47" name="Rectangle 346">
                <a:extLst>
                  <a:ext uri="{FF2B5EF4-FFF2-40B4-BE49-F238E27FC236}">
                    <a16:creationId xmlns:a16="http://schemas.microsoft.com/office/drawing/2014/main" id="{142C76A9-4B0C-4193-A866-D2BFF31E320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48" name="Rectangle 347">
                <a:extLst>
                  <a:ext uri="{FF2B5EF4-FFF2-40B4-BE49-F238E27FC236}">
                    <a16:creationId xmlns:a16="http://schemas.microsoft.com/office/drawing/2014/main" id="{1C562B44-E7AD-4525-B9A2-CAF1B60AE1F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41" name="Rectangle 340">
              <a:extLst>
                <a:ext uri="{FF2B5EF4-FFF2-40B4-BE49-F238E27FC236}">
                  <a16:creationId xmlns:a16="http://schemas.microsoft.com/office/drawing/2014/main" id="{CB720314-E487-4C6A-A7FA-FF7F7987D8FF}"/>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365" name="Group 364">
            <a:extLst>
              <a:ext uri="{FF2B5EF4-FFF2-40B4-BE49-F238E27FC236}">
                <a16:creationId xmlns:a16="http://schemas.microsoft.com/office/drawing/2014/main" id="{3165C883-9F3C-4C2C-8BA6-22D55222FB26}"/>
              </a:ext>
            </a:extLst>
          </p:cNvPr>
          <p:cNvGrpSpPr/>
          <p:nvPr/>
        </p:nvGrpSpPr>
        <p:grpSpPr>
          <a:xfrm>
            <a:off x="9068337" y="2124382"/>
            <a:ext cx="721037" cy="444217"/>
            <a:chOff x="3240661" y="1005909"/>
            <a:chExt cx="540854" cy="333210"/>
          </a:xfrm>
        </p:grpSpPr>
        <p:grpSp>
          <p:nvGrpSpPr>
            <p:cNvPr id="366" name="Group 365">
              <a:extLst>
                <a:ext uri="{FF2B5EF4-FFF2-40B4-BE49-F238E27FC236}">
                  <a16:creationId xmlns:a16="http://schemas.microsoft.com/office/drawing/2014/main" id="{ACC0154C-F727-4BF9-96D0-DA2005628151}"/>
                </a:ext>
              </a:extLst>
            </p:cNvPr>
            <p:cNvGrpSpPr/>
            <p:nvPr/>
          </p:nvGrpSpPr>
          <p:grpSpPr>
            <a:xfrm>
              <a:off x="3240661" y="1005909"/>
              <a:ext cx="540854" cy="333210"/>
              <a:chOff x="1926169" y="1632181"/>
              <a:chExt cx="540854" cy="333210"/>
            </a:xfrm>
          </p:grpSpPr>
          <p:sp>
            <p:nvSpPr>
              <p:cNvPr id="368" name="Rectangle 367">
                <a:extLst>
                  <a:ext uri="{FF2B5EF4-FFF2-40B4-BE49-F238E27FC236}">
                    <a16:creationId xmlns:a16="http://schemas.microsoft.com/office/drawing/2014/main" id="{DA5FCE69-A885-465B-B47E-7FA801C9229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9" name="Rectangle 368">
                <a:extLst>
                  <a:ext uri="{FF2B5EF4-FFF2-40B4-BE49-F238E27FC236}">
                    <a16:creationId xmlns:a16="http://schemas.microsoft.com/office/drawing/2014/main" id="{AAF6A356-76F5-4EEA-A05F-F42AF52E278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0" name="Group 369">
                <a:extLst>
                  <a:ext uri="{FF2B5EF4-FFF2-40B4-BE49-F238E27FC236}">
                    <a16:creationId xmlns:a16="http://schemas.microsoft.com/office/drawing/2014/main" id="{CCA6507E-1EDA-4F09-9729-D16B097EB00C}"/>
                  </a:ext>
                </a:extLst>
              </p:cNvPr>
              <p:cNvGrpSpPr/>
              <p:nvPr/>
            </p:nvGrpSpPr>
            <p:grpSpPr>
              <a:xfrm>
                <a:off x="1989961" y="1665409"/>
                <a:ext cx="413499" cy="266755"/>
                <a:chOff x="1371600" y="2038342"/>
                <a:chExt cx="609600" cy="393263"/>
              </a:xfrm>
            </p:grpSpPr>
            <p:cxnSp>
              <p:nvCxnSpPr>
                <p:cNvPr id="374" name="Straight Connector 373">
                  <a:extLst>
                    <a:ext uri="{FF2B5EF4-FFF2-40B4-BE49-F238E27FC236}">
                      <a16:creationId xmlns:a16="http://schemas.microsoft.com/office/drawing/2014/main" id="{56A5F802-09C6-49FF-9315-50E7619CAE6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5" name="Straight Connector 374">
                  <a:extLst>
                    <a:ext uri="{FF2B5EF4-FFF2-40B4-BE49-F238E27FC236}">
                      <a16:creationId xmlns:a16="http://schemas.microsoft.com/office/drawing/2014/main" id="{4B972073-5C60-44B8-B5C2-312B938382C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6" name="Straight Connector 375">
                  <a:extLst>
                    <a:ext uri="{FF2B5EF4-FFF2-40B4-BE49-F238E27FC236}">
                      <a16:creationId xmlns:a16="http://schemas.microsoft.com/office/drawing/2014/main" id="{50862DC5-2826-40B6-A209-9C7AA0BF806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7" name="Straight Connector 376">
                  <a:extLst>
                    <a:ext uri="{FF2B5EF4-FFF2-40B4-BE49-F238E27FC236}">
                      <a16:creationId xmlns:a16="http://schemas.microsoft.com/office/drawing/2014/main" id="{CBAA509B-4DB0-479B-BE21-E02D5E16E8E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8" name="Straight Connector 377">
                  <a:extLst>
                    <a:ext uri="{FF2B5EF4-FFF2-40B4-BE49-F238E27FC236}">
                      <a16:creationId xmlns:a16="http://schemas.microsoft.com/office/drawing/2014/main" id="{95354AAB-88EA-4822-A946-AAE35DE7DD6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9" name="Straight Connector 378">
                  <a:extLst>
                    <a:ext uri="{FF2B5EF4-FFF2-40B4-BE49-F238E27FC236}">
                      <a16:creationId xmlns:a16="http://schemas.microsoft.com/office/drawing/2014/main" id="{8BFD8BA1-6B78-41F9-865F-FA8A5927138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0" name="Straight Connector 379">
                  <a:extLst>
                    <a:ext uri="{FF2B5EF4-FFF2-40B4-BE49-F238E27FC236}">
                      <a16:creationId xmlns:a16="http://schemas.microsoft.com/office/drawing/2014/main" id="{A9E2328B-37EC-4BB7-8E15-5937376CFE6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1" name="Straight Connector 380">
                  <a:extLst>
                    <a:ext uri="{FF2B5EF4-FFF2-40B4-BE49-F238E27FC236}">
                      <a16:creationId xmlns:a16="http://schemas.microsoft.com/office/drawing/2014/main" id="{F8CA18AF-EED6-4B85-A8F7-B13855682FC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E740198A-E880-49F6-B09F-813607AA3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1" name="Rectangle 370">
                <a:extLst>
                  <a:ext uri="{FF2B5EF4-FFF2-40B4-BE49-F238E27FC236}">
                    <a16:creationId xmlns:a16="http://schemas.microsoft.com/office/drawing/2014/main" id="{8F46A986-5863-4360-B17B-2CF0EAD1EDD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2" name="Rectangle 371">
                <a:extLst>
                  <a:ext uri="{FF2B5EF4-FFF2-40B4-BE49-F238E27FC236}">
                    <a16:creationId xmlns:a16="http://schemas.microsoft.com/office/drawing/2014/main" id="{9A10B1F7-60FA-4967-9592-DC113CE8A3B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3" name="Rectangle 372">
                <a:extLst>
                  <a:ext uri="{FF2B5EF4-FFF2-40B4-BE49-F238E27FC236}">
                    <a16:creationId xmlns:a16="http://schemas.microsoft.com/office/drawing/2014/main" id="{F0B14CA9-AA15-45A0-9B9B-164B212ACB6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67" name="Rectangle 366">
              <a:extLst>
                <a:ext uri="{FF2B5EF4-FFF2-40B4-BE49-F238E27FC236}">
                  <a16:creationId xmlns:a16="http://schemas.microsoft.com/office/drawing/2014/main" id="{AB224445-1EC7-4425-A3FD-1642A144E72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383" name="Group 382">
            <a:extLst>
              <a:ext uri="{FF2B5EF4-FFF2-40B4-BE49-F238E27FC236}">
                <a16:creationId xmlns:a16="http://schemas.microsoft.com/office/drawing/2014/main" id="{A64B4E98-89A8-430F-BDE5-A052CBB7AD73}"/>
              </a:ext>
            </a:extLst>
          </p:cNvPr>
          <p:cNvGrpSpPr/>
          <p:nvPr/>
        </p:nvGrpSpPr>
        <p:grpSpPr>
          <a:xfrm>
            <a:off x="6813490" y="1743156"/>
            <a:ext cx="1579973" cy="1631950"/>
            <a:chOff x="10350041" y="1743156"/>
            <a:chExt cx="1579973" cy="1631950"/>
          </a:xfrm>
        </p:grpSpPr>
        <p:pic>
          <p:nvPicPr>
            <p:cNvPr id="384" name="Picture 383">
              <a:extLst>
                <a:ext uri="{FF2B5EF4-FFF2-40B4-BE49-F238E27FC236}">
                  <a16:creationId xmlns:a16="http://schemas.microsoft.com/office/drawing/2014/main" id="{FFE19FB0-F33E-4963-8914-1F1EA7351E72}"/>
                </a:ext>
              </a:extLst>
            </p:cNvPr>
            <p:cNvPicPr>
              <a:picLocks noChangeAspect="1"/>
            </p:cNvPicPr>
            <p:nvPr/>
          </p:nvPicPr>
          <p:blipFill>
            <a:blip r:embed="rId13"/>
            <a:stretch>
              <a:fillRect/>
            </a:stretch>
          </p:blipFill>
          <p:spPr>
            <a:xfrm>
              <a:off x="10350041" y="1743156"/>
              <a:ext cx="1579973" cy="1203595"/>
            </a:xfrm>
            <a:prstGeom prst="rect">
              <a:avLst/>
            </a:prstGeom>
          </p:spPr>
        </p:pic>
        <p:sp>
          <p:nvSpPr>
            <p:cNvPr id="385" name="TextBox 384">
              <a:extLst>
                <a:ext uri="{FF2B5EF4-FFF2-40B4-BE49-F238E27FC236}">
                  <a16:creationId xmlns:a16="http://schemas.microsoft.com/office/drawing/2014/main" id="{47469A3B-B30E-46A7-8AAF-BB307CEADEE1}"/>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386" name="Graphic 385">
              <a:extLst>
                <a:ext uri="{FF2B5EF4-FFF2-40B4-BE49-F238E27FC236}">
                  <a16:creationId xmlns:a16="http://schemas.microsoft.com/office/drawing/2014/main" id="{C484203E-3DD3-4E1C-A9FE-DBE30223201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0371" r="19661" b="28720"/>
            <a:stretch/>
          </p:blipFill>
          <p:spPr>
            <a:xfrm>
              <a:off x="10862745" y="2059101"/>
              <a:ext cx="554564" cy="571704"/>
            </a:xfrm>
            <a:prstGeom prst="rect">
              <a:avLst/>
            </a:prstGeom>
          </p:spPr>
        </p:pic>
      </p:grpSp>
    </p:spTree>
    <p:extLst>
      <p:ext uri="{BB962C8B-B14F-4D97-AF65-F5344CB8AC3E}">
        <p14:creationId xmlns:p14="http://schemas.microsoft.com/office/powerpoint/2010/main" val="3634639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7"/>
                                        </p:tgtEl>
                                      </p:cBhvr>
                                    </p:animEffect>
                                    <p:set>
                                      <p:cBhvr>
                                        <p:cTn id="7" dur="1" fill="hold">
                                          <p:stCondLst>
                                            <p:cond delay="499"/>
                                          </p:stCondLst>
                                        </p:cTn>
                                        <p:tgtEl>
                                          <p:spTgt spid="17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42"/>
                                        </p:tgtEl>
                                      </p:cBhvr>
                                    </p:animEffect>
                                    <p:set>
                                      <p:cBhvr>
                                        <p:cTn id="10" dur="1" fill="hold">
                                          <p:stCondLst>
                                            <p:cond delay="499"/>
                                          </p:stCondLst>
                                        </p:cTn>
                                        <p:tgtEl>
                                          <p:spTgt spid="24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3"/>
                                        </p:tgtEl>
                                      </p:cBhvr>
                                    </p:animEffect>
                                    <p:set>
                                      <p:cBhvr>
                                        <p:cTn id="13" dur="1" fill="hold">
                                          <p:stCondLst>
                                            <p:cond delay="499"/>
                                          </p:stCondLst>
                                        </p:cTn>
                                        <p:tgtEl>
                                          <p:spTgt spid="24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44"/>
                                        </p:tgtEl>
                                      </p:cBhvr>
                                    </p:animEffect>
                                    <p:set>
                                      <p:cBhvr>
                                        <p:cTn id="16" dur="1" fill="hold">
                                          <p:stCondLst>
                                            <p:cond delay="499"/>
                                          </p:stCondLst>
                                        </p:cTn>
                                        <p:tgtEl>
                                          <p:spTgt spid="24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45"/>
                                        </p:tgtEl>
                                      </p:cBhvr>
                                    </p:animEffect>
                                    <p:set>
                                      <p:cBhvr>
                                        <p:cTn id="19" dur="1" fill="hold">
                                          <p:stCondLst>
                                            <p:cond delay="499"/>
                                          </p:stCondLst>
                                        </p:cTn>
                                        <p:tgtEl>
                                          <p:spTgt spid="24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48"/>
                                        </p:tgtEl>
                                      </p:cBhvr>
                                    </p:animEffect>
                                    <p:set>
                                      <p:cBhvr>
                                        <p:cTn id="22" dur="1" fill="hold">
                                          <p:stCondLst>
                                            <p:cond delay="499"/>
                                          </p:stCondLst>
                                        </p:cTn>
                                        <p:tgtEl>
                                          <p:spTgt spid="24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51"/>
                                        </p:tgtEl>
                                      </p:cBhvr>
                                    </p:animEffect>
                                    <p:set>
                                      <p:cBhvr>
                                        <p:cTn id="25" dur="1" fill="hold">
                                          <p:stCondLst>
                                            <p:cond delay="499"/>
                                          </p:stCondLst>
                                        </p:cTn>
                                        <p:tgtEl>
                                          <p:spTgt spid="25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2"/>
                                        </p:tgtEl>
                                      </p:cBhvr>
                                    </p:animEffect>
                                    <p:set>
                                      <p:cBhvr>
                                        <p:cTn id="28" dur="1" fill="hold">
                                          <p:stCondLst>
                                            <p:cond delay="499"/>
                                          </p:stCondLst>
                                        </p:cTn>
                                        <p:tgtEl>
                                          <p:spTgt spid="25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57"/>
                                        </p:tgtEl>
                                      </p:cBhvr>
                                    </p:animEffect>
                                    <p:set>
                                      <p:cBhvr>
                                        <p:cTn id="31" dur="1" fill="hold">
                                          <p:stCondLst>
                                            <p:cond delay="499"/>
                                          </p:stCondLst>
                                        </p:cTn>
                                        <p:tgtEl>
                                          <p:spTgt spid="25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58"/>
                                        </p:tgtEl>
                                      </p:cBhvr>
                                    </p:animEffect>
                                    <p:set>
                                      <p:cBhvr>
                                        <p:cTn id="34" dur="1" fill="hold">
                                          <p:stCondLst>
                                            <p:cond delay="499"/>
                                          </p:stCondLst>
                                        </p:cTn>
                                        <p:tgtEl>
                                          <p:spTgt spid="25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59"/>
                                        </p:tgtEl>
                                      </p:cBhvr>
                                    </p:animEffect>
                                    <p:set>
                                      <p:cBhvr>
                                        <p:cTn id="37" dur="1" fill="hold">
                                          <p:stCondLst>
                                            <p:cond delay="499"/>
                                          </p:stCondLst>
                                        </p:cTn>
                                        <p:tgtEl>
                                          <p:spTgt spid="25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66"/>
                                        </p:tgtEl>
                                      </p:cBhvr>
                                    </p:animEffect>
                                    <p:set>
                                      <p:cBhvr>
                                        <p:cTn id="40" dur="1" fill="hold">
                                          <p:stCondLst>
                                            <p:cond delay="499"/>
                                          </p:stCondLst>
                                        </p:cTn>
                                        <p:tgtEl>
                                          <p:spTgt spid="26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84"/>
                                        </p:tgtEl>
                                      </p:cBhvr>
                                    </p:animEffect>
                                    <p:set>
                                      <p:cBhvr>
                                        <p:cTn id="43" dur="1" fill="hold">
                                          <p:stCondLst>
                                            <p:cond delay="499"/>
                                          </p:stCondLst>
                                        </p:cTn>
                                        <p:tgtEl>
                                          <p:spTgt spid="28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2"/>
                                        </p:tgtEl>
                                      </p:cBhvr>
                                    </p:animEffect>
                                    <p:set>
                                      <p:cBhvr>
                                        <p:cTn id="46" dur="1" fill="hold">
                                          <p:stCondLst>
                                            <p:cond delay="499"/>
                                          </p:stCondLst>
                                        </p:cTn>
                                        <p:tgtEl>
                                          <p:spTgt spid="30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20"/>
                                        </p:tgtEl>
                                      </p:cBhvr>
                                    </p:animEffect>
                                    <p:set>
                                      <p:cBhvr>
                                        <p:cTn id="49" dur="1" fill="hold">
                                          <p:stCondLst>
                                            <p:cond delay="499"/>
                                          </p:stCondLst>
                                        </p:cTn>
                                        <p:tgtEl>
                                          <p:spTgt spid="32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39"/>
                                        </p:tgtEl>
                                      </p:cBhvr>
                                    </p:animEffect>
                                    <p:set>
                                      <p:cBhvr>
                                        <p:cTn id="52" dur="1" fill="hold">
                                          <p:stCondLst>
                                            <p:cond delay="499"/>
                                          </p:stCondLst>
                                        </p:cTn>
                                        <p:tgtEl>
                                          <p:spTgt spid="33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65"/>
                                        </p:tgtEl>
                                      </p:cBhvr>
                                    </p:animEffect>
                                    <p:set>
                                      <p:cBhvr>
                                        <p:cTn id="55" dur="1" fill="hold">
                                          <p:stCondLst>
                                            <p:cond delay="499"/>
                                          </p:stCondLst>
                                        </p:cTn>
                                        <p:tgtEl>
                                          <p:spTgt spid="36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83"/>
                                        </p:tgtEl>
                                      </p:cBhvr>
                                    </p:animEffect>
                                    <p:set>
                                      <p:cBhvr>
                                        <p:cTn id="58" dur="1" fill="hold">
                                          <p:stCondLst>
                                            <p:cond delay="499"/>
                                          </p:stCondLst>
                                        </p:cTn>
                                        <p:tgtEl>
                                          <p:spTgt spid="383"/>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364"/>
                                        </p:tgtEl>
                                      </p:cBhvr>
                                    </p:animEffect>
                                    <p:set>
                                      <p:cBhvr>
                                        <p:cTn id="61" dur="1" fill="hold">
                                          <p:stCondLst>
                                            <p:cond delay="499"/>
                                          </p:stCondLst>
                                        </p:cTn>
                                        <p:tgtEl>
                                          <p:spTgt spid="3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242" grpId="0" animBg="1"/>
      <p:bldP spid="2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296">
            <a:extLst>
              <a:ext uri="{FF2B5EF4-FFF2-40B4-BE49-F238E27FC236}">
                <a16:creationId xmlns:a16="http://schemas.microsoft.com/office/drawing/2014/main" id="{31423449-D9EA-4991-9292-8B17B3E4033E}"/>
              </a:ext>
            </a:extLst>
          </p:cNvPr>
          <p:cNvSpPr/>
          <p:nvPr/>
        </p:nvSpPr>
        <p:spPr>
          <a:xfrm>
            <a:off x="1864986" y="3964102"/>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296" name="Rectangle 295">
            <a:extLst>
              <a:ext uri="{FF2B5EF4-FFF2-40B4-BE49-F238E27FC236}">
                <a16:creationId xmlns:a16="http://schemas.microsoft.com/office/drawing/2014/main" id="{EA5696EE-DB00-4362-9E82-AF37115DF9D7}"/>
              </a:ext>
            </a:extLst>
          </p:cNvPr>
          <p:cNvSpPr/>
          <p:nvPr/>
        </p:nvSpPr>
        <p:spPr>
          <a:xfrm>
            <a:off x="1635667" y="3873067"/>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295" name="Rectangle 294">
            <a:extLst>
              <a:ext uri="{FF2B5EF4-FFF2-40B4-BE49-F238E27FC236}">
                <a16:creationId xmlns:a16="http://schemas.microsoft.com/office/drawing/2014/main" id="{C2898373-1E80-4B9E-ABE4-12F8663F546A}"/>
              </a:ext>
            </a:extLst>
          </p:cNvPr>
          <p:cNvSpPr/>
          <p:nvPr/>
        </p:nvSpPr>
        <p:spPr>
          <a:xfrm>
            <a:off x="1406348" y="3782032"/>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endCxn id="27" idx="1"/>
          </p:cNvCxnSpPr>
          <p:nvPr/>
        </p:nvCxnSpPr>
        <p:spPr>
          <a:xfrm>
            <a:off x="2357718" y="1986640"/>
            <a:ext cx="520525"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3694151" y="2333721"/>
            <a:ext cx="47076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2734284" y="1925767"/>
            <a:ext cx="1103828" cy="1135670"/>
            <a:chOff x="3568523" y="1925767"/>
            <a:chExt cx="1103828"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pic>
        <p:nvPicPr>
          <p:cNvPr id="55" name="Graphic 54">
            <a:extLst>
              <a:ext uri="{FF2B5EF4-FFF2-40B4-BE49-F238E27FC236}">
                <a16:creationId xmlns:a16="http://schemas.microsoft.com/office/drawing/2014/main" id="{E5F161CF-D2C6-4233-B997-DEB2C6BBD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3272" y="4843061"/>
            <a:ext cx="931440" cy="931440"/>
          </a:xfrm>
          <a:prstGeom prst="rect">
            <a:avLst/>
          </a:prstGeom>
        </p:spPr>
      </p:pic>
      <p:cxnSp>
        <p:nvCxnSpPr>
          <p:cNvPr id="57" name="Straight Arrow Connector 56">
            <a:extLst>
              <a:ext uri="{FF2B5EF4-FFF2-40B4-BE49-F238E27FC236}">
                <a16:creationId xmlns:a16="http://schemas.microsoft.com/office/drawing/2014/main" id="{415A73E0-B462-4F45-A06F-A0FD9676952C}"/>
              </a:ext>
            </a:extLst>
          </p:cNvPr>
          <p:cNvCxnSpPr>
            <a:cxnSpLocks/>
            <a:stCxn id="55" idx="0"/>
            <a:endCxn id="29" idx="2"/>
          </p:cNvCxnSpPr>
          <p:nvPr/>
        </p:nvCxnSpPr>
        <p:spPr>
          <a:xfrm flipH="1" flipV="1">
            <a:off x="4630639" y="2799441"/>
            <a:ext cx="8353" cy="204362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35BC211-4DBA-471D-AAE1-09AB4DAB2B10}"/>
              </a:ext>
            </a:extLst>
          </p:cNvPr>
          <p:cNvGrpSpPr/>
          <p:nvPr/>
        </p:nvGrpSpPr>
        <p:grpSpPr>
          <a:xfrm>
            <a:off x="3706676" y="1296307"/>
            <a:ext cx="1830342" cy="1503134"/>
            <a:chOff x="4530635" y="1296307"/>
            <a:chExt cx="1830342" cy="1503134"/>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0635" y="1296307"/>
              <a:ext cx="1830342" cy="646331"/>
            </a:xfrm>
            <a:prstGeom prst="rect">
              <a:avLst/>
            </a:prstGeom>
            <a:noFill/>
          </p:spPr>
          <p:txBody>
            <a:bodyPr wrap="square" rtlCol="0">
              <a:spAutoFit/>
            </a:bodyPr>
            <a:lstStyle/>
            <a:p>
              <a:pPr algn="ctr"/>
              <a:r>
                <a:rPr lang="en-US" sz="1200" dirty="0"/>
                <a:t>ACR</a:t>
              </a:r>
              <a:br>
                <a:rPr lang="en-US" sz="1200" dirty="0"/>
              </a:br>
              <a:r>
                <a:rPr lang="en-US" sz="1200" dirty="0"/>
                <a:t>demo42.azurecr.io</a:t>
              </a:r>
            </a:p>
            <a:p>
              <a:pPr algn="ctr"/>
              <a:r>
                <a:rPr lang="en-US" sz="1200" dirty="0"/>
                <a:t>Geo-replicated</a:t>
              </a:r>
            </a:p>
          </p:txBody>
        </p:sp>
      </p:grpSp>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6">
            <a:duotone>
              <a:prstClr val="black"/>
              <a:srgbClr val="0078D4">
                <a:tint val="45000"/>
                <a:satMod val="400000"/>
              </a:srgbClr>
            </a:duotone>
            <a:extLst>
              <a:ext uri="{BEBA8EAE-BF5A-486C-A8C5-ECC9F3942E4B}">
                <a14:imgProps xmlns:a14="http://schemas.microsoft.com/office/drawing/2010/main">
                  <a14:imgLayer r:embed="rId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211378" y="2433309"/>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8"/>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0371" r="19661" b="28720"/>
            <a:stretch/>
          </p:blipFill>
          <p:spPr>
            <a:xfrm>
              <a:off x="10862745" y="2059101"/>
              <a:ext cx="554564" cy="571704"/>
            </a:xfrm>
            <a:prstGeom prst="rect">
              <a:avLst/>
            </a:prstGeom>
          </p:spPr>
        </p:pic>
      </p:grpSp>
      <p:grpSp>
        <p:nvGrpSpPr>
          <p:cNvPr id="81" name="Group 80">
            <a:extLst>
              <a:ext uri="{FF2B5EF4-FFF2-40B4-BE49-F238E27FC236}">
                <a16:creationId xmlns:a16="http://schemas.microsoft.com/office/drawing/2014/main" id="{65273E2A-8BE9-4CEC-87F3-EFF4ADA434D3}"/>
              </a:ext>
            </a:extLst>
          </p:cNvPr>
          <p:cNvGrpSpPr/>
          <p:nvPr/>
        </p:nvGrpSpPr>
        <p:grpSpPr>
          <a:xfrm>
            <a:off x="6807361" y="4563856"/>
            <a:ext cx="1586102" cy="1631950"/>
            <a:chOff x="10350041" y="1743156"/>
            <a:chExt cx="1586102" cy="1631950"/>
          </a:xfrm>
        </p:grpSpPr>
        <p:pic>
          <p:nvPicPr>
            <p:cNvPr id="82" name="Picture 81">
              <a:extLst>
                <a:ext uri="{FF2B5EF4-FFF2-40B4-BE49-F238E27FC236}">
                  <a16:creationId xmlns:a16="http://schemas.microsoft.com/office/drawing/2014/main" id="{467B1E16-4C49-46AD-B933-C40A9AB6BEC0}"/>
                </a:ext>
              </a:extLst>
            </p:cNvPr>
            <p:cNvPicPr>
              <a:picLocks noChangeAspect="1"/>
            </p:cNvPicPr>
            <p:nvPr/>
          </p:nvPicPr>
          <p:blipFill>
            <a:blip r:embed="rId8"/>
            <a:stretch>
              <a:fillRect/>
            </a:stretch>
          </p:blipFill>
          <p:spPr>
            <a:xfrm>
              <a:off x="10350041" y="1743156"/>
              <a:ext cx="1579973" cy="1203595"/>
            </a:xfrm>
            <a:prstGeom prst="rect">
              <a:avLst/>
            </a:prstGeom>
          </p:spPr>
        </p:pic>
        <p:sp>
          <p:nvSpPr>
            <p:cNvPr id="83" name="TextBox 82">
              <a:extLst>
                <a:ext uri="{FF2B5EF4-FFF2-40B4-BE49-F238E27FC236}">
                  <a16:creationId xmlns:a16="http://schemas.microsoft.com/office/drawing/2014/main" id="{0A4264F1-4826-4CDC-A373-D176AF4D4FA8}"/>
                </a:ext>
              </a:extLst>
            </p:cNvPr>
            <p:cNvSpPr txBox="1"/>
            <p:nvPr/>
          </p:nvSpPr>
          <p:spPr>
            <a:xfrm>
              <a:off x="10350041" y="3005774"/>
              <a:ext cx="1586102" cy="369332"/>
            </a:xfrm>
            <a:prstGeom prst="rect">
              <a:avLst/>
            </a:prstGeom>
            <a:noFill/>
          </p:spPr>
          <p:txBody>
            <a:bodyPr wrap="square" rtlCol="0">
              <a:spAutoFit/>
            </a:bodyPr>
            <a:lstStyle/>
            <a:p>
              <a:pPr algn="ctr"/>
              <a:r>
                <a:rPr lang="en-US" sz="1800" dirty="0"/>
                <a:t>West Europe</a:t>
              </a:r>
            </a:p>
          </p:txBody>
        </p:sp>
        <p:pic>
          <p:nvPicPr>
            <p:cNvPr id="84" name="Graphic 83">
              <a:extLst>
                <a:ext uri="{FF2B5EF4-FFF2-40B4-BE49-F238E27FC236}">
                  <a16:creationId xmlns:a16="http://schemas.microsoft.com/office/drawing/2014/main" id="{A8DEAFC9-D4A5-44B5-87CC-5952A766B61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448718" y="1918663"/>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1"/>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2"/>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3"/>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96" name="Lightning Bolt 95">
            <a:extLst>
              <a:ext uri="{FF2B5EF4-FFF2-40B4-BE49-F238E27FC236}">
                <a16:creationId xmlns:a16="http://schemas.microsoft.com/office/drawing/2014/main" id="{23D771CE-2189-4305-B63B-8B845F25C6BF}"/>
              </a:ext>
            </a:extLst>
          </p:cNvPr>
          <p:cNvSpPr/>
          <p:nvPr/>
        </p:nvSpPr>
        <p:spPr>
          <a:xfrm>
            <a:off x="5757893" y="494535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98" name="Picture 2" descr="https://ngeor.files.wordpress.com/2017/11/helm-small.png">
            <a:extLst>
              <a:ext uri="{FF2B5EF4-FFF2-40B4-BE49-F238E27FC236}">
                <a16:creationId xmlns:a16="http://schemas.microsoft.com/office/drawing/2014/main" id="{A25D9BFB-585E-4D9C-BCBD-DBAA770AE016}"/>
              </a:ext>
            </a:extLst>
          </p:cNvPr>
          <p:cNvPicPr>
            <a:picLocks noChangeAspect="1" noChangeArrowheads="1"/>
          </p:cNvPicPr>
          <p:nvPr/>
        </p:nvPicPr>
        <p:blipFill>
          <a:blip r:embed="rId6">
            <a:duotone>
              <a:prstClr val="black"/>
              <a:srgbClr val="0078D4">
                <a:tint val="45000"/>
                <a:satMod val="400000"/>
              </a:srgbClr>
            </a:duotone>
            <a:extLst>
              <a:ext uri="{BEBA8EAE-BF5A-486C-A8C5-ECC9F3942E4B}">
                <a14:imgProps xmlns:a14="http://schemas.microsoft.com/office/drawing/2010/main">
                  <a14:imgLayer r:embed="rId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201320" y="5294584"/>
            <a:ext cx="376473" cy="390307"/>
          </a:xfrm>
          <a:prstGeom prst="rect">
            <a:avLst/>
          </a:prstGeom>
          <a:noFill/>
          <a:extLst>
            <a:ext uri="{909E8E84-426E-40DD-AFC4-6F175D3DCCD1}">
              <a14:hiddenFill xmlns:a14="http://schemas.microsoft.com/office/drawing/2010/main">
                <a:solidFill>
                  <a:srgbClr val="FFFFFF"/>
                </a:solidFill>
              </a14:hiddenFill>
            </a:ext>
          </a:extLst>
        </p:spPr>
      </p:pic>
      <p:sp>
        <p:nvSpPr>
          <p:cNvPr id="323" name="Lightning Bolt 322">
            <a:extLst>
              <a:ext uri="{FF2B5EF4-FFF2-40B4-BE49-F238E27FC236}">
                <a16:creationId xmlns:a16="http://schemas.microsoft.com/office/drawing/2014/main" id="{5160C6C3-BB53-4E7A-8728-373A27DE1789}"/>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40" name="Group 339">
            <a:extLst>
              <a:ext uri="{FF2B5EF4-FFF2-40B4-BE49-F238E27FC236}">
                <a16:creationId xmlns:a16="http://schemas.microsoft.com/office/drawing/2014/main" id="{0BD07747-B4A8-4C5C-9E15-858504EA6205}"/>
              </a:ext>
            </a:extLst>
          </p:cNvPr>
          <p:cNvGrpSpPr/>
          <p:nvPr/>
        </p:nvGrpSpPr>
        <p:grpSpPr>
          <a:xfrm>
            <a:off x="6399397" y="3706665"/>
            <a:ext cx="4614499" cy="245213"/>
            <a:chOff x="6399397" y="3387883"/>
            <a:chExt cx="4614499" cy="245213"/>
          </a:xfrm>
        </p:grpSpPr>
        <p:sp>
          <p:nvSpPr>
            <p:cNvPr id="324" name="Rectangle 2047">
              <a:extLst>
                <a:ext uri="{FF2B5EF4-FFF2-40B4-BE49-F238E27FC236}">
                  <a16:creationId xmlns:a16="http://schemas.microsoft.com/office/drawing/2014/main" id="{27205434-381D-4D71-BBDA-B9CF170A3A0E}"/>
                </a:ext>
              </a:extLst>
            </p:cNvPr>
            <p:cNvSpPr/>
            <p:nvPr/>
          </p:nvSpPr>
          <p:spPr>
            <a:xfrm>
              <a:off x="6399397" y="3387883"/>
              <a:ext cx="4614499" cy="245213"/>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414020 w 3571389"/>
                <a:gd name="connsiteY0" fmla="*/ 1514 h 765365"/>
                <a:gd name="connsiteX1" fmla="*/ 1247657 w 3571389"/>
                <a:gd name="connsiteY1" fmla="*/ 0 h 765365"/>
                <a:gd name="connsiteX2" fmla="*/ 3571389 w 3571389"/>
                <a:gd name="connsiteY2" fmla="*/ 19604 h 765365"/>
                <a:gd name="connsiteX3" fmla="*/ 0 w 3571389"/>
                <a:gd name="connsiteY3" fmla="*/ 765365 h 765365"/>
                <a:gd name="connsiteX4" fmla="*/ 414020 w 3571389"/>
                <a:gd name="connsiteY4" fmla="*/ 1514 h 765365"/>
                <a:gd name="connsiteX0" fmla="*/ 414020 w 3571389"/>
                <a:gd name="connsiteY0" fmla="*/ 74453 h 838304"/>
                <a:gd name="connsiteX1" fmla="*/ 3404555 w 3571389"/>
                <a:gd name="connsiteY1" fmla="*/ 0 h 838304"/>
                <a:gd name="connsiteX2" fmla="*/ 3571389 w 3571389"/>
                <a:gd name="connsiteY2" fmla="*/ 92543 h 838304"/>
                <a:gd name="connsiteX3" fmla="*/ 0 w 3571389"/>
                <a:gd name="connsiteY3" fmla="*/ 838304 h 838304"/>
                <a:gd name="connsiteX4" fmla="*/ 414020 w 3571389"/>
                <a:gd name="connsiteY4" fmla="*/ 74453 h 838304"/>
                <a:gd name="connsiteX0" fmla="*/ 414020 w 3814991"/>
                <a:gd name="connsiteY0" fmla="*/ 74453 h 838304"/>
                <a:gd name="connsiteX1" fmla="*/ 3404555 w 3814991"/>
                <a:gd name="connsiteY1" fmla="*/ 0 h 838304"/>
                <a:gd name="connsiteX2" fmla="*/ 3814991 w 3814991"/>
                <a:gd name="connsiteY2" fmla="*/ 257871 h 838304"/>
                <a:gd name="connsiteX3" fmla="*/ 0 w 3814991"/>
                <a:gd name="connsiteY3" fmla="*/ 838304 h 838304"/>
                <a:gd name="connsiteX4" fmla="*/ 414020 w 3814991"/>
                <a:gd name="connsiteY4" fmla="*/ 74453 h 838304"/>
                <a:gd name="connsiteX0" fmla="*/ 0 w 3400971"/>
                <a:gd name="connsiteY0" fmla="*/ 74453 h 269379"/>
                <a:gd name="connsiteX1" fmla="*/ 2990535 w 3400971"/>
                <a:gd name="connsiteY1" fmla="*/ 0 h 269379"/>
                <a:gd name="connsiteX2" fmla="*/ 3400971 w 3400971"/>
                <a:gd name="connsiteY2" fmla="*/ 257871 h 269379"/>
                <a:gd name="connsiteX3" fmla="*/ 245737 w 3400971"/>
                <a:gd name="connsiteY3" fmla="*/ 269379 h 269379"/>
                <a:gd name="connsiteX4" fmla="*/ 0 w 3400971"/>
                <a:gd name="connsiteY4" fmla="*/ 74453 h 269379"/>
                <a:gd name="connsiteX0" fmla="*/ 0 w 3380671"/>
                <a:gd name="connsiteY0" fmla="*/ 108491 h 269379"/>
                <a:gd name="connsiteX1" fmla="*/ 2970235 w 3380671"/>
                <a:gd name="connsiteY1" fmla="*/ 0 h 269379"/>
                <a:gd name="connsiteX2" fmla="*/ 3380671 w 3380671"/>
                <a:gd name="connsiteY2" fmla="*/ 257871 h 269379"/>
                <a:gd name="connsiteX3" fmla="*/ 225437 w 3380671"/>
                <a:gd name="connsiteY3" fmla="*/ 269379 h 269379"/>
                <a:gd name="connsiteX4" fmla="*/ 0 w 3380671"/>
                <a:gd name="connsiteY4" fmla="*/ 108491 h 269379"/>
                <a:gd name="connsiteX0" fmla="*/ 0 w 3380671"/>
                <a:gd name="connsiteY0" fmla="*/ 11239 h 172127"/>
                <a:gd name="connsiteX1" fmla="*/ 3071736 w 3380671"/>
                <a:gd name="connsiteY1" fmla="*/ 0 h 172127"/>
                <a:gd name="connsiteX2" fmla="*/ 3380671 w 3380671"/>
                <a:gd name="connsiteY2" fmla="*/ 160619 h 172127"/>
                <a:gd name="connsiteX3" fmla="*/ 225437 w 3380671"/>
                <a:gd name="connsiteY3" fmla="*/ 172127 h 172127"/>
                <a:gd name="connsiteX4" fmla="*/ 0 w 3380671"/>
                <a:gd name="connsiteY4" fmla="*/ 11239 h 1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671" h="172127">
                  <a:moveTo>
                    <a:pt x="0" y="11239"/>
                  </a:moveTo>
                  <a:lnTo>
                    <a:pt x="3071736" y="0"/>
                  </a:lnTo>
                  <a:lnTo>
                    <a:pt x="3380671" y="160619"/>
                  </a:lnTo>
                  <a:lnTo>
                    <a:pt x="225437" y="172127"/>
                  </a:lnTo>
                  <a:lnTo>
                    <a:pt x="0" y="11239"/>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29" name="Freeform: Shape 328">
              <a:extLst>
                <a:ext uri="{FF2B5EF4-FFF2-40B4-BE49-F238E27FC236}">
                  <a16:creationId xmlns:a16="http://schemas.microsoft.com/office/drawing/2014/main" id="{94F75E5F-A652-4942-9766-B31E9BCB27CD}"/>
                </a:ext>
              </a:extLst>
            </p:cNvPr>
            <p:cNvSpPr/>
            <p:nvPr/>
          </p:nvSpPr>
          <p:spPr>
            <a:xfrm>
              <a:off x="9442048" y="3436427"/>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Freeform: Shape 330">
              <a:extLst>
                <a:ext uri="{FF2B5EF4-FFF2-40B4-BE49-F238E27FC236}">
                  <a16:creationId xmlns:a16="http://schemas.microsoft.com/office/drawing/2014/main" id="{966033D7-98EC-4A85-B22E-654E55CA825D}"/>
                </a:ext>
              </a:extLst>
            </p:cNvPr>
            <p:cNvSpPr/>
            <p:nvPr/>
          </p:nvSpPr>
          <p:spPr>
            <a:xfrm>
              <a:off x="10091853" y="3484211"/>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6" name="Freeform: Shape 335">
              <a:extLst>
                <a:ext uri="{FF2B5EF4-FFF2-40B4-BE49-F238E27FC236}">
                  <a16:creationId xmlns:a16="http://schemas.microsoft.com/office/drawing/2014/main" id="{5A71EABF-B120-4B41-8242-7530E59A1C24}"/>
                </a:ext>
              </a:extLst>
            </p:cNvPr>
            <p:cNvSpPr/>
            <p:nvPr/>
          </p:nvSpPr>
          <p:spPr>
            <a:xfrm>
              <a:off x="9012562" y="3519555"/>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383367D1-24D8-426E-82B6-B1D559ED5FDA}"/>
                </a:ext>
              </a:extLst>
            </p:cNvPr>
            <p:cNvSpPr/>
            <p:nvPr/>
          </p:nvSpPr>
          <p:spPr>
            <a:xfrm>
              <a:off x="7609514" y="3532154"/>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8B2E6753-79CB-43A8-840D-FBBCD04CB704}"/>
                </a:ext>
              </a:extLst>
            </p:cNvPr>
            <p:cNvSpPr/>
            <p:nvPr/>
          </p:nvSpPr>
          <p:spPr>
            <a:xfrm>
              <a:off x="8119671" y="3413893"/>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95ABB14B-264F-4396-B0BD-81F842FFA790}"/>
                </a:ext>
              </a:extLst>
            </p:cNvPr>
            <p:cNvSpPr/>
            <p:nvPr/>
          </p:nvSpPr>
          <p:spPr>
            <a:xfrm>
              <a:off x="6880862" y="3457308"/>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22" name="Graphic 321">
            <a:extLst>
              <a:ext uri="{FF2B5EF4-FFF2-40B4-BE49-F238E27FC236}">
                <a16:creationId xmlns:a16="http://schemas.microsoft.com/office/drawing/2014/main" id="{7D321AAA-C69B-4C77-AD82-FB9A4EB5FC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78449" y="2614064"/>
            <a:ext cx="736521" cy="736521"/>
          </a:xfrm>
          <a:prstGeom prst="rect">
            <a:avLst/>
          </a:prstGeom>
        </p:spPr>
      </p:pic>
      <p:sp>
        <p:nvSpPr>
          <p:cNvPr id="325" name="Cube 324">
            <a:extLst>
              <a:ext uri="{FF2B5EF4-FFF2-40B4-BE49-F238E27FC236}">
                <a16:creationId xmlns:a16="http://schemas.microsoft.com/office/drawing/2014/main" id="{6BA772E2-6EED-45DE-B0CB-35BE4533AB0F}"/>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pic>
        <p:nvPicPr>
          <p:cNvPr id="326" name="Graphic 325">
            <a:extLst>
              <a:ext uri="{FF2B5EF4-FFF2-40B4-BE49-F238E27FC236}">
                <a16:creationId xmlns:a16="http://schemas.microsoft.com/office/drawing/2014/main" id="{6FABB0E4-5F11-449F-9A14-1E5BE75334F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89094" y="5501147"/>
            <a:ext cx="736521" cy="736521"/>
          </a:xfrm>
          <a:prstGeom prst="rect">
            <a:avLst/>
          </a:prstGeom>
        </p:spPr>
      </p:pic>
      <p:sp>
        <p:nvSpPr>
          <p:cNvPr id="328" name="Rectangle 327">
            <a:extLst>
              <a:ext uri="{FF2B5EF4-FFF2-40B4-BE49-F238E27FC236}">
                <a16:creationId xmlns:a16="http://schemas.microsoft.com/office/drawing/2014/main" id="{827D939C-01FA-4292-B44E-FE4B3DD04D0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30" name="Rectangle 329">
            <a:extLst>
              <a:ext uri="{FF2B5EF4-FFF2-40B4-BE49-F238E27FC236}">
                <a16:creationId xmlns:a16="http://schemas.microsoft.com/office/drawing/2014/main" id="{2F0C7BFF-D9DE-4B98-8190-5316642E2F53}"/>
              </a:ext>
            </a:extLst>
          </p:cNvPr>
          <p:cNvSpPr/>
          <p:nvPr/>
        </p:nvSpPr>
        <p:spPr>
          <a:xfrm>
            <a:off x="1177029" y="3690997"/>
            <a:ext cx="1181870" cy="600031"/>
          </a:xfrm>
          <a:prstGeom prst="rect">
            <a:avLst/>
          </a:prstGeom>
          <a:solidFill>
            <a:srgbClr val="7030A0"/>
          </a:solidFill>
          <a:ln w="6350" cap="flat" cmpd="sng" algn="ctr">
            <a:solidFill>
              <a:schemeClr val="bg1"/>
            </a:solid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32" name="Graphic 331">
            <a:extLst>
              <a:ext uri="{FF2B5EF4-FFF2-40B4-BE49-F238E27FC236}">
                <a16:creationId xmlns:a16="http://schemas.microsoft.com/office/drawing/2014/main" id="{A4F7FDC7-D8F7-4DC8-946E-741517A04C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7926" y="5607575"/>
            <a:ext cx="736520" cy="736520"/>
          </a:xfrm>
          <a:prstGeom prst="rect">
            <a:avLst/>
          </a:prstGeom>
        </p:spPr>
      </p:pic>
      <p:sp>
        <p:nvSpPr>
          <p:cNvPr id="333" name="Cube 332">
            <a:extLst>
              <a:ext uri="{FF2B5EF4-FFF2-40B4-BE49-F238E27FC236}">
                <a16:creationId xmlns:a16="http://schemas.microsoft.com/office/drawing/2014/main" id="{91DA596A-3B75-40FB-A179-C9E740430A22}"/>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34" name="Rectangle 333">
            <a:extLst>
              <a:ext uri="{FF2B5EF4-FFF2-40B4-BE49-F238E27FC236}">
                <a16:creationId xmlns:a16="http://schemas.microsoft.com/office/drawing/2014/main" id="{304FD29F-5E84-440C-B491-8331B85785C5}"/>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queue-worker</a:t>
            </a:r>
            <a:endParaRPr lang="en-US" sz="1050" kern="0" dirty="0">
              <a:solidFill>
                <a:srgbClr val="353535"/>
              </a:solidFill>
              <a:latin typeface="Calibri"/>
            </a:endParaRPr>
          </a:p>
        </p:txBody>
      </p:sp>
      <p:cxnSp>
        <p:nvCxnSpPr>
          <p:cNvPr id="335" name="Straight Arrow Connector 334">
            <a:extLst>
              <a:ext uri="{FF2B5EF4-FFF2-40B4-BE49-F238E27FC236}">
                <a16:creationId xmlns:a16="http://schemas.microsoft.com/office/drawing/2014/main" id="{64C8FA7E-09AC-4057-88DC-016D0A5B1B5C}"/>
              </a:ext>
            </a:extLst>
          </p:cNvPr>
          <p:cNvCxnSpPr>
            <a:cxnSpLocks/>
            <a:stCxn id="330" idx="2"/>
            <a:endCxn id="328" idx="0"/>
          </p:cNvCxnSpPr>
          <p:nvPr/>
        </p:nvCxnSpPr>
        <p:spPr>
          <a:xfrm flipH="1">
            <a:off x="936186" y="4291028"/>
            <a:ext cx="831778" cy="422907"/>
          </a:xfrm>
          <a:prstGeom prst="straightConnector1">
            <a:avLst/>
          </a:prstGeom>
          <a:ln w="5715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F0ADBDFD-A4EE-4C8D-9A40-68B880D141A3}"/>
              </a:ext>
            </a:extLst>
          </p:cNvPr>
          <p:cNvCxnSpPr>
            <a:cxnSpLocks/>
            <a:stCxn id="330" idx="2"/>
            <a:endCxn id="3" idx="0"/>
          </p:cNvCxnSpPr>
          <p:nvPr/>
        </p:nvCxnSpPr>
        <p:spPr>
          <a:xfrm>
            <a:off x="1767964" y="4291028"/>
            <a:ext cx="11969" cy="1333396"/>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FC29F69B-1532-45C7-83E8-DC74B2F885B7}"/>
              </a:ext>
            </a:extLst>
          </p:cNvPr>
          <p:cNvCxnSpPr>
            <a:cxnSpLocks/>
            <a:stCxn id="334" idx="2"/>
            <a:endCxn id="333"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60FEFF0A-105D-482F-A8F3-0DF643329FB5}"/>
              </a:ext>
            </a:extLst>
          </p:cNvPr>
          <p:cNvCxnSpPr>
            <a:cxnSpLocks/>
            <a:stCxn id="328" idx="2"/>
            <a:endCxn id="332"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060C9-53BB-4549-B009-0575BFD92E7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73311" y="5624424"/>
            <a:ext cx="613244" cy="613244"/>
          </a:xfrm>
          <a:prstGeom prst="rect">
            <a:avLst/>
          </a:prstGeom>
        </p:spPr>
      </p:pic>
      <p:cxnSp>
        <p:nvCxnSpPr>
          <p:cNvPr id="344" name="Straight Arrow Connector 343">
            <a:extLst>
              <a:ext uri="{FF2B5EF4-FFF2-40B4-BE49-F238E27FC236}">
                <a16:creationId xmlns:a16="http://schemas.microsoft.com/office/drawing/2014/main" id="{F2AE567A-DB8F-46D2-A6F2-5ABFF6D60903}"/>
              </a:ext>
            </a:extLst>
          </p:cNvPr>
          <p:cNvCxnSpPr>
            <a:cxnSpLocks/>
            <a:stCxn id="334" idx="1"/>
            <a:endCxn id="3" idx="0"/>
          </p:cNvCxnSpPr>
          <p:nvPr/>
        </p:nvCxnSpPr>
        <p:spPr>
          <a:xfrm flipH="1">
            <a:off x="1779933" y="5013951"/>
            <a:ext cx="465384" cy="610473"/>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5" name="Multiplication Sign 344">
            <a:extLst>
              <a:ext uri="{FF2B5EF4-FFF2-40B4-BE49-F238E27FC236}">
                <a16:creationId xmlns:a16="http://schemas.microsoft.com/office/drawing/2014/main" id="{23E0E3BD-42B8-4695-A7A7-4D55D6CAB81B}"/>
              </a:ext>
            </a:extLst>
          </p:cNvPr>
          <p:cNvSpPr/>
          <p:nvPr/>
        </p:nvSpPr>
        <p:spPr bwMode="auto">
          <a:xfrm>
            <a:off x="163171" y="563588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6" name="Multiplication Sign 345">
            <a:extLst>
              <a:ext uri="{FF2B5EF4-FFF2-40B4-BE49-F238E27FC236}">
                <a16:creationId xmlns:a16="http://schemas.microsoft.com/office/drawing/2014/main" id="{642886F2-56E8-473E-B8DE-F1609B1FFE6C}"/>
              </a:ext>
            </a:extLst>
          </p:cNvPr>
          <p:cNvSpPr/>
          <p:nvPr/>
        </p:nvSpPr>
        <p:spPr bwMode="auto">
          <a:xfrm>
            <a:off x="163171" y="462219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7" name="Multiplication Sign 346">
            <a:extLst>
              <a:ext uri="{FF2B5EF4-FFF2-40B4-BE49-F238E27FC236}">
                <a16:creationId xmlns:a16="http://schemas.microsoft.com/office/drawing/2014/main" id="{D9B55FAE-C978-44A1-826F-1C2D338AAA12}"/>
              </a:ext>
            </a:extLst>
          </p:cNvPr>
          <p:cNvSpPr/>
          <p:nvPr/>
        </p:nvSpPr>
        <p:spPr bwMode="auto">
          <a:xfrm>
            <a:off x="2136451" y="5601539"/>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8" name="Multiplication Sign 347">
            <a:extLst>
              <a:ext uri="{FF2B5EF4-FFF2-40B4-BE49-F238E27FC236}">
                <a16:creationId xmlns:a16="http://schemas.microsoft.com/office/drawing/2014/main" id="{FB5F5681-F9C0-4B63-B920-9143872F6E89}"/>
              </a:ext>
            </a:extLst>
          </p:cNvPr>
          <p:cNvSpPr/>
          <p:nvPr/>
        </p:nvSpPr>
        <p:spPr bwMode="auto">
          <a:xfrm>
            <a:off x="2136451" y="4634333"/>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a:extLst>
              <a:ext uri="{FF2B5EF4-FFF2-40B4-BE49-F238E27FC236}">
                <a16:creationId xmlns:a16="http://schemas.microsoft.com/office/drawing/2014/main" id="{788A65EC-C822-4ED3-AE15-7C5621A4CD23}"/>
              </a:ext>
            </a:extLst>
          </p:cNvPr>
          <p:cNvSpPr/>
          <p:nvPr/>
        </p:nvSpPr>
        <p:spPr bwMode="auto">
          <a:xfrm>
            <a:off x="1412908" y="2744816"/>
            <a:ext cx="759830" cy="3824105"/>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19BB924A-C333-4B2F-8A16-34E8041E4935}"/>
              </a:ext>
            </a:extLst>
          </p:cNvPr>
          <p:cNvGrpSpPr/>
          <p:nvPr/>
        </p:nvGrpSpPr>
        <p:grpSpPr>
          <a:xfrm>
            <a:off x="1683572" y="2827695"/>
            <a:ext cx="214774" cy="590392"/>
            <a:chOff x="1683572" y="2827695"/>
            <a:chExt cx="214774" cy="590392"/>
          </a:xfrm>
        </p:grpSpPr>
        <p:sp>
          <p:nvSpPr>
            <p:cNvPr id="11" name="Oval 10">
              <a:extLst>
                <a:ext uri="{FF2B5EF4-FFF2-40B4-BE49-F238E27FC236}">
                  <a16:creationId xmlns:a16="http://schemas.microsoft.com/office/drawing/2014/main" id="{623ECD20-17A8-4642-89F6-1F78EE83AE35}"/>
                </a:ext>
              </a:extLst>
            </p:cNvPr>
            <p:cNvSpPr/>
            <p:nvPr/>
          </p:nvSpPr>
          <p:spPr bwMode="auto">
            <a:xfrm>
              <a:off x="1687633" y="2827695"/>
              <a:ext cx="206653" cy="20665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ADB6C4B-4DE5-4702-9B68-0FF04AB136E5}"/>
                </a:ext>
              </a:extLst>
            </p:cNvPr>
            <p:cNvCxnSpPr/>
            <p:nvPr/>
          </p:nvCxnSpPr>
          <p:spPr>
            <a:xfrm>
              <a:off x="1790959" y="3034348"/>
              <a:ext cx="0" cy="224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EF8D8D2-7C9F-4D56-B5F3-65724017A4BE}"/>
                </a:ext>
              </a:extLst>
            </p:cNvPr>
            <p:cNvGrpSpPr/>
            <p:nvPr/>
          </p:nvGrpSpPr>
          <p:grpSpPr>
            <a:xfrm>
              <a:off x="1683572" y="3259088"/>
              <a:ext cx="214774" cy="158999"/>
              <a:chOff x="1686511" y="3259088"/>
              <a:chExt cx="214774" cy="158999"/>
            </a:xfrm>
          </p:grpSpPr>
          <p:cxnSp>
            <p:nvCxnSpPr>
              <p:cNvPr id="350" name="Straight Connector 349">
                <a:extLst>
                  <a:ext uri="{FF2B5EF4-FFF2-40B4-BE49-F238E27FC236}">
                    <a16:creationId xmlns:a16="http://schemas.microsoft.com/office/drawing/2014/main" id="{7B04DD35-E12C-428A-A231-2677D3CCDF22}"/>
                  </a:ext>
                </a:extLst>
              </p:cNvPr>
              <p:cNvCxnSpPr>
                <a:cxnSpLocks/>
              </p:cNvCxnSpPr>
              <p:nvPr/>
            </p:nvCxnSpPr>
            <p:spPr>
              <a:xfrm flipH="1">
                <a:off x="1686511" y="325908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9F0EE64-B297-4B75-BD5B-D5FC495DB5BE}"/>
                  </a:ext>
                </a:extLst>
              </p:cNvPr>
              <p:cNvCxnSpPr>
                <a:cxnSpLocks/>
              </p:cNvCxnSpPr>
              <p:nvPr/>
            </p:nvCxnSpPr>
            <p:spPr>
              <a:xfrm>
                <a:off x="1794973" y="3263209"/>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C8FBE58-6990-450C-AA7D-EAC4FCD85A6D}"/>
                </a:ext>
              </a:extLst>
            </p:cNvPr>
            <p:cNvGrpSpPr/>
            <p:nvPr/>
          </p:nvGrpSpPr>
          <p:grpSpPr>
            <a:xfrm>
              <a:off x="1683572" y="3063017"/>
              <a:ext cx="214774" cy="158999"/>
              <a:chOff x="1680633" y="3063017"/>
              <a:chExt cx="214774" cy="158999"/>
            </a:xfrm>
          </p:grpSpPr>
          <p:cxnSp>
            <p:nvCxnSpPr>
              <p:cNvPr id="352" name="Straight Connector 351">
                <a:extLst>
                  <a:ext uri="{FF2B5EF4-FFF2-40B4-BE49-F238E27FC236}">
                    <a16:creationId xmlns:a16="http://schemas.microsoft.com/office/drawing/2014/main" id="{9A429995-78FB-405E-88C7-2F5ADB1C5525}"/>
                  </a:ext>
                </a:extLst>
              </p:cNvPr>
              <p:cNvCxnSpPr>
                <a:cxnSpLocks/>
              </p:cNvCxnSpPr>
              <p:nvPr/>
            </p:nvCxnSpPr>
            <p:spPr>
              <a:xfrm flipH="1">
                <a:off x="1680633" y="3063017"/>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ADB5944-D655-4249-B852-BD24F847657C}"/>
                  </a:ext>
                </a:extLst>
              </p:cNvPr>
              <p:cNvCxnSpPr>
                <a:cxnSpLocks/>
              </p:cNvCxnSpPr>
              <p:nvPr/>
            </p:nvCxnSpPr>
            <p:spPr>
              <a:xfrm>
                <a:off x="1789095" y="306713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4" name="Group 353">
            <a:extLst>
              <a:ext uri="{FF2B5EF4-FFF2-40B4-BE49-F238E27FC236}">
                <a16:creationId xmlns:a16="http://schemas.microsoft.com/office/drawing/2014/main" id="{83617C6B-A01B-4875-90A9-216CCB7BEB1B}"/>
              </a:ext>
            </a:extLst>
          </p:cNvPr>
          <p:cNvGrpSpPr/>
          <p:nvPr/>
        </p:nvGrpSpPr>
        <p:grpSpPr>
          <a:xfrm>
            <a:off x="9273811"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8552696"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8552696"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273811"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273811"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8552696"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466" name="Group 465">
            <a:extLst>
              <a:ext uri="{FF2B5EF4-FFF2-40B4-BE49-F238E27FC236}">
                <a16:creationId xmlns:a16="http://schemas.microsoft.com/office/drawing/2014/main" id="{D8ECCE3A-8382-47C4-8E8D-DC718AE60EB6}"/>
              </a:ext>
            </a:extLst>
          </p:cNvPr>
          <p:cNvGrpSpPr/>
          <p:nvPr/>
        </p:nvGrpSpPr>
        <p:grpSpPr>
          <a:xfrm>
            <a:off x="9283138" y="4537738"/>
            <a:ext cx="721037" cy="444217"/>
            <a:chOff x="3240661" y="1005909"/>
            <a:chExt cx="540854" cy="333210"/>
          </a:xfrm>
        </p:grpSpPr>
        <p:grpSp>
          <p:nvGrpSpPr>
            <p:cNvPr id="467" name="Group 466">
              <a:extLst>
                <a:ext uri="{FF2B5EF4-FFF2-40B4-BE49-F238E27FC236}">
                  <a16:creationId xmlns:a16="http://schemas.microsoft.com/office/drawing/2014/main" id="{D453FA27-5B7E-4368-AD21-2CAD29FC282E}"/>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A8A60093-F3A6-4489-B285-AFBEA7B14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0" name="Rectangle 469">
                <a:extLst>
                  <a:ext uri="{FF2B5EF4-FFF2-40B4-BE49-F238E27FC236}">
                    <a16:creationId xmlns:a16="http://schemas.microsoft.com/office/drawing/2014/main" id="{F4257B0A-5F07-4731-9090-8D38E24B09F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1" name="Group 470">
                <a:extLst>
                  <a:ext uri="{FF2B5EF4-FFF2-40B4-BE49-F238E27FC236}">
                    <a16:creationId xmlns:a16="http://schemas.microsoft.com/office/drawing/2014/main" id="{3C6FC24C-D11A-4F50-84F7-2704FB8048D8}"/>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ED9717B7-B2AA-4C4D-9840-915162F59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81AA771E-BA1F-458A-8672-9ED48D3281A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CE838F33-6D30-4B1D-9A1C-A1E4BF4BD0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183E05AD-5E27-4DC4-8887-1EC409F297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1B672E51-1F6F-4602-9519-03041577DD3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0583809A-CD85-4346-AAC7-199E1083E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9D0420F-4AAE-42C4-83B2-EAE7AFA05FF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A4064984-4258-4429-8955-1DAE0846195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193427A5-50B7-4E26-984A-77D23FF3E2D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242B07D2-BAC1-41DA-88B9-395DE037CC5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C81A4CFD-AF7A-4D03-8339-F1FE3A307CD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4" name="Rectangle 473">
                <a:extLst>
                  <a:ext uri="{FF2B5EF4-FFF2-40B4-BE49-F238E27FC236}">
                    <a16:creationId xmlns:a16="http://schemas.microsoft.com/office/drawing/2014/main" id="{6D94738F-02F0-4138-9DD7-456E9A103BA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6453B1EC-9F3C-4A83-8CFB-3ADA77F7AD16}"/>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484" name="Group 483">
            <a:extLst>
              <a:ext uri="{FF2B5EF4-FFF2-40B4-BE49-F238E27FC236}">
                <a16:creationId xmlns:a16="http://schemas.microsoft.com/office/drawing/2014/main" id="{73674754-D1D3-4807-95C2-79646DFE814E}"/>
              </a:ext>
            </a:extLst>
          </p:cNvPr>
          <p:cNvGrpSpPr/>
          <p:nvPr/>
        </p:nvGrpSpPr>
        <p:grpSpPr>
          <a:xfrm>
            <a:off x="8562023" y="4133141"/>
            <a:ext cx="721037" cy="444217"/>
            <a:chOff x="3240661" y="1005909"/>
            <a:chExt cx="540854" cy="333210"/>
          </a:xfrm>
        </p:grpSpPr>
        <p:grpSp>
          <p:nvGrpSpPr>
            <p:cNvPr id="485" name="Group 484">
              <a:extLst>
                <a:ext uri="{FF2B5EF4-FFF2-40B4-BE49-F238E27FC236}">
                  <a16:creationId xmlns:a16="http://schemas.microsoft.com/office/drawing/2014/main" id="{7333748E-29AE-435C-9640-FC6CF7C4C772}"/>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1F5711DE-6421-48F5-AE6A-3283B0191CA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8" name="Rectangle 487">
                <a:extLst>
                  <a:ext uri="{FF2B5EF4-FFF2-40B4-BE49-F238E27FC236}">
                    <a16:creationId xmlns:a16="http://schemas.microsoft.com/office/drawing/2014/main" id="{A63744A0-5BFC-4FF2-A2EC-39E94EE7CCB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89" name="Group 488">
                <a:extLst>
                  <a:ext uri="{FF2B5EF4-FFF2-40B4-BE49-F238E27FC236}">
                    <a16:creationId xmlns:a16="http://schemas.microsoft.com/office/drawing/2014/main" id="{945B04E7-86F9-45F3-A993-59F0C30F90F2}"/>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290F5597-F9BB-46CA-812D-4F38391844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7AFF74AB-2C58-4FF0-840B-F889587127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BB4A6926-EC9B-4F4E-8CB7-48EFA465E7F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0A8EBC51-2ABD-4ECD-A2B0-4EE3D171B64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BA80F0F6-9B69-41FF-8ED6-681F4B089DA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9F0CEE4F-BF07-4329-8CD8-2E1F46CFE82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6EA2DC7-DB12-4F26-A365-EC4BEC096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0D5FE960-8778-4621-AF09-9100A4B3F56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ED6CE9E0-8B87-4C40-B879-1548F2062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2BAE7AF8-7523-49AE-A4E1-42B188614F0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1" name="Rectangle 490">
                <a:extLst>
                  <a:ext uri="{FF2B5EF4-FFF2-40B4-BE49-F238E27FC236}">
                    <a16:creationId xmlns:a16="http://schemas.microsoft.com/office/drawing/2014/main" id="{8274899C-C084-44B7-AB51-E899F394BA6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A16752C5-6267-4CCB-A4A9-D7F635E87C7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5E31BE17-749C-4104-BF2C-DDBF111589A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502" name="Group 501">
            <a:extLst>
              <a:ext uri="{FF2B5EF4-FFF2-40B4-BE49-F238E27FC236}">
                <a16:creationId xmlns:a16="http://schemas.microsoft.com/office/drawing/2014/main" id="{C4377942-533A-4F42-9FD8-1C3FB57E8936}"/>
              </a:ext>
            </a:extLst>
          </p:cNvPr>
          <p:cNvGrpSpPr/>
          <p:nvPr/>
        </p:nvGrpSpPr>
        <p:grpSpPr>
          <a:xfrm>
            <a:off x="8562023" y="4537738"/>
            <a:ext cx="721037" cy="444217"/>
            <a:chOff x="3240661" y="1005909"/>
            <a:chExt cx="540854" cy="333210"/>
          </a:xfrm>
        </p:grpSpPr>
        <p:grpSp>
          <p:nvGrpSpPr>
            <p:cNvPr id="503" name="Group 502">
              <a:extLst>
                <a:ext uri="{FF2B5EF4-FFF2-40B4-BE49-F238E27FC236}">
                  <a16:creationId xmlns:a16="http://schemas.microsoft.com/office/drawing/2014/main" id="{D9A78F09-E5AA-41A1-BBCF-BB49B52BAABC}"/>
                </a:ext>
              </a:extLst>
            </p:cNvPr>
            <p:cNvGrpSpPr/>
            <p:nvPr/>
          </p:nvGrpSpPr>
          <p:grpSpPr>
            <a:xfrm>
              <a:off x="3240661" y="1005909"/>
              <a:ext cx="540854" cy="333210"/>
              <a:chOff x="1926169" y="1632181"/>
              <a:chExt cx="540854" cy="333210"/>
            </a:xfrm>
          </p:grpSpPr>
          <p:sp>
            <p:nvSpPr>
              <p:cNvPr id="505" name="Rectangle 504">
                <a:extLst>
                  <a:ext uri="{FF2B5EF4-FFF2-40B4-BE49-F238E27FC236}">
                    <a16:creationId xmlns:a16="http://schemas.microsoft.com/office/drawing/2014/main" id="{BC0FC919-34B4-48D3-BE8C-74D1C4EB98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6" name="Rectangle 505">
                <a:extLst>
                  <a:ext uri="{FF2B5EF4-FFF2-40B4-BE49-F238E27FC236}">
                    <a16:creationId xmlns:a16="http://schemas.microsoft.com/office/drawing/2014/main" id="{D1BD950F-C1F7-4958-A7C7-EBA851BB816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07" name="Group 506">
                <a:extLst>
                  <a:ext uri="{FF2B5EF4-FFF2-40B4-BE49-F238E27FC236}">
                    <a16:creationId xmlns:a16="http://schemas.microsoft.com/office/drawing/2014/main" id="{21F5A9B9-43F2-4170-9014-E0B859EC848A}"/>
                  </a:ext>
                </a:extLst>
              </p:cNvPr>
              <p:cNvGrpSpPr/>
              <p:nvPr/>
            </p:nvGrpSpPr>
            <p:grpSpPr>
              <a:xfrm>
                <a:off x="1989961" y="1665409"/>
                <a:ext cx="413499" cy="266755"/>
                <a:chOff x="1371600" y="2038342"/>
                <a:chExt cx="609600" cy="393263"/>
              </a:xfrm>
            </p:grpSpPr>
            <p:cxnSp>
              <p:nvCxnSpPr>
                <p:cNvPr id="511" name="Straight Connector 510">
                  <a:extLst>
                    <a:ext uri="{FF2B5EF4-FFF2-40B4-BE49-F238E27FC236}">
                      <a16:creationId xmlns:a16="http://schemas.microsoft.com/office/drawing/2014/main" id="{7306F6F4-1F20-4B49-A757-A3386D714C0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2" name="Straight Connector 511">
                  <a:extLst>
                    <a:ext uri="{FF2B5EF4-FFF2-40B4-BE49-F238E27FC236}">
                      <a16:creationId xmlns:a16="http://schemas.microsoft.com/office/drawing/2014/main" id="{85190F56-F355-4428-9191-FE1F75A5FDF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3" name="Straight Connector 512">
                  <a:extLst>
                    <a:ext uri="{FF2B5EF4-FFF2-40B4-BE49-F238E27FC236}">
                      <a16:creationId xmlns:a16="http://schemas.microsoft.com/office/drawing/2014/main" id="{9452E490-A986-43CB-A503-8A35F3AEF36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4" name="Straight Connector 513">
                  <a:extLst>
                    <a:ext uri="{FF2B5EF4-FFF2-40B4-BE49-F238E27FC236}">
                      <a16:creationId xmlns:a16="http://schemas.microsoft.com/office/drawing/2014/main" id="{4157A9E5-FA8F-4596-8D11-9F90EA3EAD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5" name="Straight Connector 514">
                  <a:extLst>
                    <a:ext uri="{FF2B5EF4-FFF2-40B4-BE49-F238E27FC236}">
                      <a16:creationId xmlns:a16="http://schemas.microsoft.com/office/drawing/2014/main" id="{AF983E75-38DC-4B3D-A5BE-BECF05F5CD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2FF113BB-B330-457B-BAAD-D23DA7EE000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BAADD6B3-4151-4ECE-9842-9FF75D295D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5B6D459A-9666-464C-B389-3422E20736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51EFB8D4-5718-4040-8786-BBBFB60D34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08" name="Rectangle 507">
                <a:extLst>
                  <a:ext uri="{FF2B5EF4-FFF2-40B4-BE49-F238E27FC236}">
                    <a16:creationId xmlns:a16="http://schemas.microsoft.com/office/drawing/2014/main" id="{A706263E-B597-4885-8174-6C799302CBC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9" name="Rectangle 508">
                <a:extLst>
                  <a:ext uri="{FF2B5EF4-FFF2-40B4-BE49-F238E27FC236}">
                    <a16:creationId xmlns:a16="http://schemas.microsoft.com/office/drawing/2014/main" id="{2B9B79F0-D331-4717-B573-663D01F98D9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A81E9A85-E38D-493C-A660-81B2106BDD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4" name="Rectangle 503">
              <a:extLst>
                <a:ext uri="{FF2B5EF4-FFF2-40B4-BE49-F238E27FC236}">
                  <a16:creationId xmlns:a16="http://schemas.microsoft.com/office/drawing/2014/main" id="{F8E4F229-1D85-4CD2-9855-22EDE20C5CCD}"/>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520" name="Group 519">
            <a:extLst>
              <a:ext uri="{FF2B5EF4-FFF2-40B4-BE49-F238E27FC236}">
                <a16:creationId xmlns:a16="http://schemas.microsoft.com/office/drawing/2014/main" id="{3F8D388C-E5AB-45E9-B5CE-02A609B7142A}"/>
              </a:ext>
            </a:extLst>
          </p:cNvPr>
          <p:cNvGrpSpPr/>
          <p:nvPr/>
        </p:nvGrpSpPr>
        <p:grpSpPr>
          <a:xfrm>
            <a:off x="9283138" y="4133141"/>
            <a:ext cx="721037" cy="444217"/>
            <a:chOff x="3240661" y="1005909"/>
            <a:chExt cx="540854" cy="333210"/>
          </a:xfrm>
        </p:grpSpPr>
        <p:grpSp>
          <p:nvGrpSpPr>
            <p:cNvPr id="521" name="Group 520">
              <a:extLst>
                <a:ext uri="{FF2B5EF4-FFF2-40B4-BE49-F238E27FC236}">
                  <a16:creationId xmlns:a16="http://schemas.microsoft.com/office/drawing/2014/main" id="{31F5A6DA-24E3-4945-99B3-9A47D0E46338}"/>
                </a:ext>
              </a:extLst>
            </p:cNvPr>
            <p:cNvGrpSpPr/>
            <p:nvPr/>
          </p:nvGrpSpPr>
          <p:grpSpPr>
            <a:xfrm>
              <a:off x="3240661" y="1005909"/>
              <a:ext cx="540854" cy="333210"/>
              <a:chOff x="1926169" y="1632181"/>
              <a:chExt cx="540854" cy="333210"/>
            </a:xfrm>
          </p:grpSpPr>
          <p:sp>
            <p:nvSpPr>
              <p:cNvPr id="523" name="Rectangle 522">
                <a:extLst>
                  <a:ext uri="{FF2B5EF4-FFF2-40B4-BE49-F238E27FC236}">
                    <a16:creationId xmlns:a16="http://schemas.microsoft.com/office/drawing/2014/main" id="{C721FE5D-1C57-43F0-8AFF-0227ECC8C26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4" name="Rectangle 523">
                <a:extLst>
                  <a:ext uri="{FF2B5EF4-FFF2-40B4-BE49-F238E27FC236}">
                    <a16:creationId xmlns:a16="http://schemas.microsoft.com/office/drawing/2014/main" id="{05B404CB-AC7A-4891-B1B8-005BF1DD794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25" name="Group 524">
                <a:extLst>
                  <a:ext uri="{FF2B5EF4-FFF2-40B4-BE49-F238E27FC236}">
                    <a16:creationId xmlns:a16="http://schemas.microsoft.com/office/drawing/2014/main" id="{F26E08E9-A2E4-4140-B976-B1AB39DA058E}"/>
                  </a:ext>
                </a:extLst>
              </p:cNvPr>
              <p:cNvGrpSpPr/>
              <p:nvPr/>
            </p:nvGrpSpPr>
            <p:grpSpPr>
              <a:xfrm>
                <a:off x="1989961" y="1665409"/>
                <a:ext cx="413499" cy="266755"/>
                <a:chOff x="1371600" y="2038342"/>
                <a:chExt cx="609600" cy="393263"/>
              </a:xfrm>
            </p:grpSpPr>
            <p:cxnSp>
              <p:nvCxnSpPr>
                <p:cNvPr id="529" name="Straight Connector 528">
                  <a:extLst>
                    <a:ext uri="{FF2B5EF4-FFF2-40B4-BE49-F238E27FC236}">
                      <a16:creationId xmlns:a16="http://schemas.microsoft.com/office/drawing/2014/main" id="{72167457-29C3-4EE4-8060-2B9B82E72A8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77F53625-5973-4819-B12E-3A796EAA966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961D0B69-80E6-4565-B907-21C582F372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32" name="Straight Connector 531">
                  <a:extLst>
                    <a:ext uri="{FF2B5EF4-FFF2-40B4-BE49-F238E27FC236}">
                      <a16:creationId xmlns:a16="http://schemas.microsoft.com/office/drawing/2014/main" id="{65CB91CF-F322-49BA-A053-2075D2FA41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33" name="Straight Connector 532">
                  <a:extLst>
                    <a:ext uri="{FF2B5EF4-FFF2-40B4-BE49-F238E27FC236}">
                      <a16:creationId xmlns:a16="http://schemas.microsoft.com/office/drawing/2014/main" id="{1A46DDCC-36E8-4E55-A0F4-88241F0A64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34" name="Straight Connector 533">
                  <a:extLst>
                    <a:ext uri="{FF2B5EF4-FFF2-40B4-BE49-F238E27FC236}">
                      <a16:creationId xmlns:a16="http://schemas.microsoft.com/office/drawing/2014/main" id="{D5936783-6F4D-448F-865F-911664CA2E1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35" name="Straight Connector 534">
                  <a:extLst>
                    <a:ext uri="{FF2B5EF4-FFF2-40B4-BE49-F238E27FC236}">
                      <a16:creationId xmlns:a16="http://schemas.microsoft.com/office/drawing/2014/main" id="{B99D85E7-B63B-4C5E-84A4-06C17BFF35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6" name="Straight Connector 535">
                  <a:extLst>
                    <a:ext uri="{FF2B5EF4-FFF2-40B4-BE49-F238E27FC236}">
                      <a16:creationId xmlns:a16="http://schemas.microsoft.com/office/drawing/2014/main" id="{5538A6C1-2A45-43A7-ACCF-B8768005DF2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7" name="Straight Connector 536">
                  <a:extLst>
                    <a:ext uri="{FF2B5EF4-FFF2-40B4-BE49-F238E27FC236}">
                      <a16:creationId xmlns:a16="http://schemas.microsoft.com/office/drawing/2014/main" id="{04ECFABA-4866-493D-AC00-2FA6D28F60F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6" name="Rectangle 525">
                <a:extLst>
                  <a:ext uri="{FF2B5EF4-FFF2-40B4-BE49-F238E27FC236}">
                    <a16:creationId xmlns:a16="http://schemas.microsoft.com/office/drawing/2014/main" id="{BA0FCC6F-A255-4D42-A64B-6959DAE871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7" name="Rectangle 526">
                <a:extLst>
                  <a:ext uri="{FF2B5EF4-FFF2-40B4-BE49-F238E27FC236}">
                    <a16:creationId xmlns:a16="http://schemas.microsoft.com/office/drawing/2014/main" id="{660B7C0E-ABDC-48CA-9755-0C59221DF94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8" name="Rectangle 527">
                <a:extLst>
                  <a:ext uri="{FF2B5EF4-FFF2-40B4-BE49-F238E27FC236}">
                    <a16:creationId xmlns:a16="http://schemas.microsoft.com/office/drawing/2014/main" id="{98371F59-EE07-4FF7-B9CA-4C58C117B4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22" name="Rectangle 521">
              <a:extLst>
                <a:ext uri="{FF2B5EF4-FFF2-40B4-BE49-F238E27FC236}">
                  <a16:creationId xmlns:a16="http://schemas.microsoft.com/office/drawing/2014/main" id="{6E483E61-BC1C-4EAE-BCCC-28A86B247C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538" name="Group 537">
            <a:extLst>
              <a:ext uri="{FF2B5EF4-FFF2-40B4-BE49-F238E27FC236}">
                <a16:creationId xmlns:a16="http://schemas.microsoft.com/office/drawing/2014/main" id="{9C890D1F-6B8B-4AA8-9A82-9F299BE5BA6C}"/>
              </a:ext>
            </a:extLst>
          </p:cNvPr>
          <p:cNvGrpSpPr/>
          <p:nvPr/>
        </p:nvGrpSpPr>
        <p:grpSpPr>
          <a:xfrm>
            <a:off x="9283138" y="4942884"/>
            <a:ext cx="721037" cy="444217"/>
            <a:chOff x="3240661" y="1005909"/>
            <a:chExt cx="540854" cy="333210"/>
          </a:xfrm>
        </p:grpSpPr>
        <p:grpSp>
          <p:nvGrpSpPr>
            <p:cNvPr id="539" name="Group 538">
              <a:extLst>
                <a:ext uri="{FF2B5EF4-FFF2-40B4-BE49-F238E27FC236}">
                  <a16:creationId xmlns:a16="http://schemas.microsoft.com/office/drawing/2014/main" id="{1172DB4E-1D5F-43F8-8ADA-CB166FBFB2CE}"/>
                </a:ext>
              </a:extLst>
            </p:cNvPr>
            <p:cNvGrpSpPr/>
            <p:nvPr/>
          </p:nvGrpSpPr>
          <p:grpSpPr>
            <a:xfrm>
              <a:off x="3240661" y="1005909"/>
              <a:ext cx="540854" cy="333210"/>
              <a:chOff x="1926169" y="1632181"/>
              <a:chExt cx="540854" cy="333210"/>
            </a:xfrm>
          </p:grpSpPr>
          <p:sp>
            <p:nvSpPr>
              <p:cNvPr id="541" name="Rectangle 540">
                <a:extLst>
                  <a:ext uri="{FF2B5EF4-FFF2-40B4-BE49-F238E27FC236}">
                    <a16:creationId xmlns:a16="http://schemas.microsoft.com/office/drawing/2014/main" id="{4EA86BEF-A60C-4867-AAD1-E5D650D3FAB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2" name="Rectangle 541">
                <a:extLst>
                  <a:ext uri="{FF2B5EF4-FFF2-40B4-BE49-F238E27FC236}">
                    <a16:creationId xmlns:a16="http://schemas.microsoft.com/office/drawing/2014/main" id="{256C8FF8-6B10-4D33-BBD2-FEDA3C3CD2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3" name="Group 542">
                <a:extLst>
                  <a:ext uri="{FF2B5EF4-FFF2-40B4-BE49-F238E27FC236}">
                    <a16:creationId xmlns:a16="http://schemas.microsoft.com/office/drawing/2014/main" id="{992EEE8E-3E66-4784-ADC0-C916FBAB7BC1}"/>
                  </a:ext>
                </a:extLst>
              </p:cNvPr>
              <p:cNvGrpSpPr/>
              <p:nvPr/>
            </p:nvGrpSpPr>
            <p:grpSpPr>
              <a:xfrm>
                <a:off x="1989961" y="1665409"/>
                <a:ext cx="413499" cy="266755"/>
                <a:chOff x="1371600" y="2038342"/>
                <a:chExt cx="609600" cy="393263"/>
              </a:xfrm>
            </p:grpSpPr>
            <p:cxnSp>
              <p:nvCxnSpPr>
                <p:cNvPr id="547" name="Straight Connector 546">
                  <a:extLst>
                    <a:ext uri="{FF2B5EF4-FFF2-40B4-BE49-F238E27FC236}">
                      <a16:creationId xmlns:a16="http://schemas.microsoft.com/office/drawing/2014/main" id="{ABA4D79E-2427-4C33-AE35-A0F9CCE508F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48" name="Straight Connector 547">
                  <a:extLst>
                    <a:ext uri="{FF2B5EF4-FFF2-40B4-BE49-F238E27FC236}">
                      <a16:creationId xmlns:a16="http://schemas.microsoft.com/office/drawing/2014/main" id="{CEC61B63-DBD3-4D40-A7D2-D0D7EC0EDB6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49" name="Straight Connector 548">
                  <a:extLst>
                    <a:ext uri="{FF2B5EF4-FFF2-40B4-BE49-F238E27FC236}">
                      <a16:creationId xmlns:a16="http://schemas.microsoft.com/office/drawing/2014/main" id="{0F441EFE-FA99-4C0F-A3E2-98A4198E993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0" name="Straight Connector 549">
                  <a:extLst>
                    <a:ext uri="{FF2B5EF4-FFF2-40B4-BE49-F238E27FC236}">
                      <a16:creationId xmlns:a16="http://schemas.microsoft.com/office/drawing/2014/main" id="{4861D796-8B27-4578-822E-9E540EE5CBC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1" name="Straight Connector 550">
                  <a:extLst>
                    <a:ext uri="{FF2B5EF4-FFF2-40B4-BE49-F238E27FC236}">
                      <a16:creationId xmlns:a16="http://schemas.microsoft.com/office/drawing/2014/main" id="{83FE93AE-724F-4273-BE7D-CF1055AF5C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D3B1217C-DD9B-46F2-A374-72D9668F1CB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5DB96A16-2C56-4B82-8ED7-5606F9237A7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2269B3DA-8223-4443-BF79-0860DCB5921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4600D425-BD17-497D-B8D9-CC6B19EE36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4" name="Rectangle 543">
                <a:extLst>
                  <a:ext uri="{FF2B5EF4-FFF2-40B4-BE49-F238E27FC236}">
                    <a16:creationId xmlns:a16="http://schemas.microsoft.com/office/drawing/2014/main" id="{DB435A79-CE83-4162-BD9C-4A0D414B5C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5" name="Rectangle 544">
                <a:extLst>
                  <a:ext uri="{FF2B5EF4-FFF2-40B4-BE49-F238E27FC236}">
                    <a16:creationId xmlns:a16="http://schemas.microsoft.com/office/drawing/2014/main" id="{8B7F1100-21A5-438B-B3EF-1001F669E89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6C6BE508-EAD9-4EE9-BA11-5B8EAAC2E158}"/>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0" name="Rectangle 539">
              <a:extLst>
                <a:ext uri="{FF2B5EF4-FFF2-40B4-BE49-F238E27FC236}">
                  <a16:creationId xmlns:a16="http://schemas.microsoft.com/office/drawing/2014/main" id="{3964E00D-5F81-4CBF-9900-1B85371A894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556" name="Group 555">
            <a:extLst>
              <a:ext uri="{FF2B5EF4-FFF2-40B4-BE49-F238E27FC236}">
                <a16:creationId xmlns:a16="http://schemas.microsoft.com/office/drawing/2014/main" id="{B2986A23-F16F-4111-B885-AEEC6AB72A6A}"/>
              </a:ext>
            </a:extLst>
          </p:cNvPr>
          <p:cNvGrpSpPr/>
          <p:nvPr/>
        </p:nvGrpSpPr>
        <p:grpSpPr>
          <a:xfrm>
            <a:off x="8562023" y="4942884"/>
            <a:ext cx="721037" cy="444217"/>
            <a:chOff x="3240661" y="1005909"/>
            <a:chExt cx="540854" cy="333210"/>
          </a:xfrm>
        </p:grpSpPr>
        <p:grpSp>
          <p:nvGrpSpPr>
            <p:cNvPr id="557" name="Group 556">
              <a:extLst>
                <a:ext uri="{FF2B5EF4-FFF2-40B4-BE49-F238E27FC236}">
                  <a16:creationId xmlns:a16="http://schemas.microsoft.com/office/drawing/2014/main" id="{DE0AAAB3-607A-488B-BAD3-57F569818CA7}"/>
                </a:ext>
              </a:extLst>
            </p:cNvPr>
            <p:cNvGrpSpPr/>
            <p:nvPr/>
          </p:nvGrpSpPr>
          <p:grpSpPr>
            <a:xfrm>
              <a:off x="3240661" y="1005909"/>
              <a:ext cx="540854" cy="333210"/>
              <a:chOff x="1926169" y="1632181"/>
              <a:chExt cx="540854" cy="333210"/>
            </a:xfrm>
          </p:grpSpPr>
          <p:sp>
            <p:nvSpPr>
              <p:cNvPr id="559" name="Rectangle 558">
                <a:extLst>
                  <a:ext uri="{FF2B5EF4-FFF2-40B4-BE49-F238E27FC236}">
                    <a16:creationId xmlns:a16="http://schemas.microsoft.com/office/drawing/2014/main" id="{D0DFED5F-959F-4EA7-980F-70A40DBEF6C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0" name="Rectangle 559">
                <a:extLst>
                  <a:ext uri="{FF2B5EF4-FFF2-40B4-BE49-F238E27FC236}">
                    <a16:creationId xmlns:a16="http://schemas.microsoft.com/office/drawing/2014/main" id="{3581625A-84F9-4D83-A102-ECD048C744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61" name="Group 560">
                <a:extLst>
                  <a:ext uri="{FF2B5EF4-FFF2-40B4-BE49-F238E27FC236}">
                    <a16:creationId xmlns:a16="http://schemas.microsoft.com/office/drawing/2014/main" id="{6FDCC928-9680-407F-99CF-804E6FE9EEBA}"/>
                  </a:ext>
                </a:extLst>
              </p:cNvPr>
              <p:cNvGrpSpPr/>
              <p:nvPr/>
            </p:nvGrpSpPr>
            <p:grpSpPr>
              <a:xfrm>
                <a:off x="1989961" y="1665409"/>
                <a:ext cx="413499" cy="266755"/>
                <a:chOff x="1371600" y="2038342"/>
                <a:chExt cx="609600" cy="393263"/>
              </a:xfrm>
            </p:grpSpPr>
            <p:cxnSp>
              <p:nvCxnSpPr>
                <p:cNvPr id="565" name="Straight Connector 564">
                  <a:extLst>
                    <a:ext uri="{FF2B5EF4-FFF2-40B4-BE49-F238E27FC236}">
                      <a16:creationId xmlns:a16="http://schemas.microsoft.com/office/drawing/2014/main" id="{EDC498F1-C305-458C-8D7F-31F92CA5515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66" name="Straight Connector 565">
                  <a:extLst>
                    <a:ext uri="{FF2B5EF4-FFF2-40B4-BE49-F238E27FC236}">
                      <a16:creationId xmlns:a16="http://schemas.microsoft.com/office/drawing/2014/main" id="{4C5F3740-31F3-4DF8-B335-6675DDE4BB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67" name="Straight Connector 566">
                  <a:extLst>
                    <a:ext uri="{FF2B5EF4-FFF2-40B4-BE49-F238E27FC236}">
                      <a16:creationId xmlns:a16="http://schemas.microsoft.com/office/drawing/2014/main" id="{4D9124DD-EBF3-47BA-B978-5729A1DF631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68" name="Straight Connector 567">
                  <a:extLst>
                    <a:ext uri="{FF2B5EF4-FFF2-40B4-BE49-F238E27FC236}">
                      <a16:creationId xmlns:a16="http://schemas.microsoft.com/office/drawing/2014/main" id="{12413E49-0D2D-4E86-AC78-B6121EE59B0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69" name="Straight Connector 568">
                  <a:extLst>
                    <a:ext uri="{FF2B5EF4-FFF2-40B4-BE49-F238E27FC236}">
                      <a16:creationId xmlns:a16="http://schemas.microsoft.com/office/drawing/2014/main" id="{5BA24774-E1A0-4088-9AD7-5F41D1CDA89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70" name="Straight Connector 569">
                  <a:extLst>
                    <a:ext uri="{FF2B5EF4-FFF2-40B4-BE49-F238E27FC236}">
                      <a16:creationId xmlns:a16="http://schemas.microsoft.com/office/drawing/2014/main" id="{BB07ACE2-0569-4C42-8874-CED82EBE922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71" name="Straight Connector 570">
                  <a:extLst>
                    <a:ext uri="{FF2B5EF4-FFF2-40B4-BE49-F238E27FC236}">
                      <a16:creationId xmlns:a16="http://schemas.microsoft.com/office/drawing/2014/main" id="{BA39229B-6540-4386-AE17-E3939BF979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72" name="Straight Connector 571">
                  <a:extLst>
                    <a:ext uri="{FF2B5EF4-FFF2-40B4-BE49-F238E27FC236}">
                      <a16:creationId xmlns:a16="http://schemas.microsoft.com/office/drawing/2014/main" id="{DEB9C836-8055-49DF-BC29-6B0A01269C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73" name="Straight Connector 572">
                  <a:extLst>
                    <a:ext uri="{FF2B5EF4-FFF2-40B4-BE49-F238E27FC236}">
                      <a16:creationId xmlns:a16="http://schemas.microsoft.com/office/drawing/2014/main" id="{D2338600-1A58-4497-B5EB-676039F0736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62" name="Rectangle 561">
                <a:extLst>
                  <a:ext uri="{FF2B5EF4-FFF2-40B4-BE49-F238E27FC236}">
                    <a16:creationId xmlns:a16="http://schemas.microsoft.com/office/drawing/2014/main" id="{C948E03F-C844-48AB-94AB-830453C2F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3" name="Rectangle 562">
                <a:extLst>
                  <a:ext uri="{FF2B5EF4-FFF2-40B4-BE49-F238E27FC236}">
                    <a16:creationId xmlns:a16="http://schemas.microsoft.com/office/drawing/2014/main" id="{B61C3750-6B9E-4895-9A6D-62E87308D76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4" name="Rectangle 563">
                <a:extLst>
                  <a:ext uri="{FF2B5EF4-FFF2-40B4-BE49-F238E27FC236}">
                    <a16:creationId xmlns:a16="http://schemas.microsoft.com/office/drawing/2014/main" id="{C5559BC5-1529-41BB-A6A7-BBAF87BB97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58" name="Rectangle 557">
              <a:extLst>
                <a:ext uri="{FF2B5EF4-FFF2-40B4-BE49-F238E27FC236}">
                  <a16:creationId xmlns:a16="http://schemas.microsoft.com/office/drawing/2014/main" id="{5AC15851-BC90-47D7-8989-ABA2390D2169}"/>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p:txBody>
          <a:bodyPr/>
          <a:lstStyle/>
          <a:p>
            <a:r>
              <a:rPr lang="en-US" dirty="0"/>
              <a:t>Demo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3"/>
          <a:srcRect l="3131" t="25788" r="2725" b="20947"/>
          <a:stretch/>
        </p:blipFill>
        <p:spPr>
          <a:xfrm>
            <a:off x="1879133" y="528780"/>
            <a:ext cx="655935" cy="401147"/>
          </a:xfrm>
          <a:prstGeom prst="rect">
            <a:avLst/>
          </a:prstGeom>
        </p:spPr>
      </p:pic>
      <p:pic>
        <p:nvPicPr>
          <p:cNvPr id="575" name="Graphic 574">
            <a:extLst>
              <a:ext uri="{FF2B5EF4-FFF2-40B4-BE49-F238E27FC236}">
                <a16:creationId xmlns:a16="http://schemas.microsoft.com/office/drawing/2014/main" id="{A667DF25-B011-4439-8DD5-129CB274B0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13896" y="2675702"/>
            <a:ext cx="613244" cy="613244"/>
          </a:xfrm>
          <a:prstGeom prst="rect">
            <a:avLst/>
          </a:prstGeom>
        </p:spPr>
      </p:pic>
      <p:pic>
        <p:nvPicPr>
          <p:cNvPr id="576" name="Graphic 575">
            <a:extLst>
              <a:ext uri="{FF2B5EF4-FFF2-40B4-BE49-F238E27FC236}">
                <a16:creationId xmlns:a16="http://schemas.microsoft.com/office/drawing/2014/main" id="{04BD4F90-E414-4F16-8148-71BDFE974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49192" y="4305575"/>
            <a:ext cx="613244" cy="613244"/>
          </a:xfrm>
          <a:prstGeom prst="rect">
            <a:avLst/>
          </a:prstGeom>
        </p:spPr>
      </p:pic>
      <p:sp>
        <p:nvSpPr>
          <p:cNvPr id="577" name="Multiplication Sign 576">
            <a:extLst>
              <a:ext uri="{FF2B5EF4-FFF2-40B4-BE49-F238E27FC236}">
                <a16:creationId xmlns:a16="http://schemas.microsoft.com/office/drawing/2014/main" id="{9D479AD5-60D1-468C-9EE0-785003A8BB23}"/>
              </a:ext>
            </a:extLst>
          </p:cNvPr>
          <p:cNvSpPr/>
          <p:nvPr/>
        </p:nvSpPr>
        <p:spPr bwMode="auto">
          <a:xfrm>
            <a:off x="8460854" y="1736326"/>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8" name="Multiplication Sign 577">
            <a:extLst>
              <a:ext uri="{FF2B5EF4-FFF2-40B4-BE49-F238E27FC236}">
                <a16:creationId xmlns:a16="http://schemas.microsoft.com/office/drawing/2014/main" id="{CBA46379-CC9F-4686-8086-BEFC86A039C8}"/>
              </a:ext>
            </a:extLst>
          </p:cNvPr>
          <p:cNvSpPr/>
          <p:nvPr/>
        </p:nvSpPr>
        <p:spPr bwMode="auto">
          <a:xfrm>
            <a:off x="10146674" y="3418350"/>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0" name="Multiplication Sign 579">
            <a:extLst>
              <a:ext uri="{FF2B5EF4-FFF2-40B4-BE49-F238E27FC236}">
                <a16:creationId xmlns:a16="http://schemas.microsoft.com/office/drawing/2014/main" id="{1EBC1069-281B-4A14-B7D9-A9E32FE3A524}"/>
              </a:ext>
            </a:extLst>
          </p:cNvPr>
          <p:cNvSpPr/>
          <p:nvPr/>
        </p:nvSpPr>
        <p:spPr bwMode="auto">
          <a:xfrm>
            <a:off x="8443537" y="4568071"/>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1" name="Multiplication Sign 580">
            <a:extLst>
              <a:ext uri="{FF2B5EF4-FFF2-40B4-BE49-F238E27FC236}">
                <a16:creationId xmlns:a16="http://schemas.microsoft.com/office/drawing/2014/main" id="{78D8BBA0-5246-4C57-812C-ECF367292CFE}"/>
              </a:ext>
            </a:extLst>
          </p:cNvPr>
          <p:cNvSpPr/>
          <p:nvPr/>
        </p:nvSpPr>
        <p:spPr bwMode="auto">
          <a:xfrm>
            <a:off x="9350527" y="1393408"/>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2" name="Multiplication Sign 581">
            <a:extLst>
              <a:ext uri="{FF2B5EF4-FFF2-40B4-BE49-F238E27FC236}">
                <a16:creationId xmlns:a16="http://schemas.microsoft.com/office/drawing/2014/main" id="{D8B37204-AD7A-432F-B19E-30FD432BE9B7}"/>
              </a:ext>
            </a:extLst>
          </p:cNvPr>
          <p:cNvSpPr/>
          <p:nvPr/>
        </p:nvSpPr>
        <p:spPr bwMode="auto">
          <a:xfrm>
            <a:off x="9385058" y="4248852"/>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3" name="Multiplication Sign 582">
            <a:extLst>
              <a:ext uri="{FF2B5EF4-FFF2-40B4-BE49-F238E27FC236}">
                <a16:creationId xmlns:a16="http://schemas.microsoft.com/office/drawing/2014/main" id="{1CC6162C-2ACC-4E04-818C-834055DAE077}"/>
              </a:ext>
            </a:extLst>
          </p:cNvPr>
          <p:cNvSpPr/>
          <p:nvPr/>
        </p:nvSpPr>
        <p:spPr bwMode="auto">
          <a:xfrm>
            <a:off x="10085589" y="2757336"/>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4" name="Multiplication Sign 583">
            <a:extLst>
              <a:ext uri="{FF2B5EF4-FFF2-40B4-BE49-F238E27FC236}">
                <a16:creationId xmlns:a16="http://schemas.microsoft.com/office/drawing/2014/main" id="{1A9F971A-3490-4183-857F-8A9061830ED2}"/>
              </a:ext>
            </a:extLst>
          </p:cNvPr>
          <p:cNvSpPr/>
          <p:nvPr/>
        </p:nvSpPr>
        <p:spPr bwMode="auto">
          <a:xfrm>
            <a:off x="10067127" y="5645612"/>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BAA7F5AA-1B23-4103-AB91-9A5F3EC2B81F}"/>
              </a:ext>
            </a:extLst>
          </p:cNvPr>
          <p:cNvSpPr/>
          <p:nvPr/>
        </p:nvSpPr>
        <p:spPr>
          <a:xfrm>
            <a:off x="1383361" y="6153423"/>
            <a:ext cx="811440" cy="415498"/>
          </a:xfrm>
          <a:prstGeom prst="rect">
            <a:avLst/>
          </a:prstGeom>
        </p:spPr>
        <p:txBody>
          <a:bodyPr wrap="none">
            <a:spAutoFit/>
          </a:bodyPr>
          <a:lstStyle/>
          <a:p>
            <a:pPr algn="ctr"/>
            <a:r>
              <a:rPr lang="en-US" sz="1000" dirty="0">
                <a:solidFill>
                  <a:sysClr val="windowText" lastClr="000000"/>
                </a:solidFill>
                <a:ea typeface="Segoe UI" pitchFamily="34" charset="0"/>
                <a:cs typeface="Segoe UI" pitchFamily="34" charset="0"/>
              </a:rPr>
              <a:t>Important </a:t>
            </a:r>
          </a:p>
          <a:p>
            <a:pPr algn="ctr"/>
            <a:r>
              <a:rPr lang="en-US" sz="1000" dirty="0">
                <a:solidFill>
                  <a:sysClr val="windowText" lastClr="000000"/>
                </a:solidFill>
                <a:cs typeface="Segoe UI" pitchFamily="34" charset="0"/>
              </a:rPr>
              <a:t>Storage</a:t>
            </a:r>
            <a:endParaRPr lang="en-US" sz="1000" dirty="0">
              <a:solidFill>
                <a:sysClr val="windowText" lastClr="000000"/>
              </a:solidFill>
            </a:endParaRPr>
          </a:p>
        </p:txBody>
      </p:sp>
      <p:grpSp>
        <p:nvGrpSpPr>
          <p:cNvPr id="320" name="Group 319">
            <a:extLst>
              <a:ext uri="{FF2B5EF4-FFF2-40B4-BE49-F238E27FC236}">
                <a16:creationId xmlns:a16="http://schemas.microsoft.com/office/drawing/2014/main" id="{09E49B23-A1B1-4F36-9778-30D1C57D2709}"/>
              </a:ext>
            </a:extLst>
          </p:cNvPr>
          <p:cNvGrpSpPr/>
          <p:nvPr/>
        </p:nvGrpSpPr>
        <p:grpSpPr>
          <a:xfrm>
            <a:off x="5299226" y="1920720"/>
            <a:ext cx="1103828" cy="1135670"/>
            <a:chOff x="3568523" y="1925767"/>
            <a:chExt cx="1103828" cy="1135670"/>
          </a:xfrm>
        </p:grpSpPr>
        <p:pic>
          <p:nvPicPr>
            <p:cNvPr id="321" name="Graphic 320">
              <a:extLst>
                <a:ext uri="{FF2B5EF4-FFF2-40B4-BE49-F238E27FC236}">
                  <a16:creationId xmlns:a16="http://schemas.microsoft.com/office/drawing/2014/main" id="{1656F85B-7742-4C3E-AF23-8512BBA2E2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327" name="Rectangle 326">
              <a:extLst>
                <a:ext uri="{FF2B5EF4-FFF2-40B4-BE49-F238E27FC236}">
                  <a16:creationId xmlns:a16="http://schemas.microsoft.com/office/drawing/2014/main" id="{052B6CC5-4794-445C-BEBC-0B12C12526C5}"/>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grpSp>
        <p:nvGrpSpPr>
          <p:cNvPr id="301" name="Group 300">
            <a:extLst>
              <a:ext uri="{FF2B5EF4-FFF2-40B4-BE49-F238E27FC236}">
                <a16:creationId xmlns:a16="http://schemas.microsoft.com/office/drawing/2014/main" id="{4036493A-E6E8-400A-9D3A-26D8E305EBC1}"/>
              </a:ext>
            </a:extLst>
          </p:cNvPr>
          <p:cNvGrpSpPr/>
          <p:nvPr/>
        </p:nvGrpSpPr>
        <p:grpSpPr>
          <a:xfrm>
            <a:off x="5299225" y="4843061"/>
            <a:ext cx="1103828" cy="1135670"/>
            <a:chOff x="3568523" y="1925767"/>
            <a:chExt cx="1103828" cy="1135670"/>
          </a:xfrm>
        </p:grpSpPr>
        <p:pic>
          <p:nvPicPr>
            <p:cNvPr id="302" name="Graphic 301">
              <a:extLst>
                <a:ext uri="{FF2B5EF4-FFF2-40B4-BE49-F238E27FC236}">
                  <a16:creationId xmlns:a16="http://schemas.microsoft.com/office/drawing/2014/main" id="{15AA41D0-D5F9-4CE3-9C59-939E27AF43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303" name="Rectangle 302">
              <a:extLst>
                <a:ext uri="{FF2B5EF4-FFF2-40B4-BE49-F238E27FC236}">
                  <a16:creationId xmlns:a16="http://schemas.microsoft.com/office/drawing/2014/main" id="{7E375C3A-1CB8-430A-BA9B-AE84B05B0171}"/>
                </a:ext>
              </a:extLst>
            </p:cNvPr>
            <p:cNvSpPr/>
            <p:nvPr/>
          </p:nvSpPr>
          <p:spPr>
            <a:xfrm>
              <a:off x="3568523" y="2692105"/>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grpSp>
    </p:spTree>
    <p:extLst>
      <p:ext uri="{BB962C8B-B14F-4D97-AF65-F5344CB8AC3E}">
        <p14:creationId xmlns:p14="http://schemas.microsoft.com/office/powerpoint/2010/main" val="507182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randombar(horizontal)">
                                      <p:cBhvr>
                                        <p:cTn id="7" dur="500"/>
                                        <p:tgtEl>
                                          <p:spTgt spid="345"/>
                                        </p:tgtEl>
                                      </p:cBhvr>
                                    </p:animEffect>
                                  </p:childTnLst>
                                </p:cTn>
                              </p:par>
                              <p:par>
                                <p:cTn id="8" presetID="14" presetClass="exit" presetSubtype="10" fill="hold" nodeType="withEffect">
                                  <p:stCondLst>
                                    <p:cond delay="0"/>
                                  </p:stCondLst>
                                  <p:childTnLst>
                                    <p:animEffect transition="out" filter="randombar(horizontal)">
                                      <p:cBhvr>
                                        <p:cTn id="9" dur="500"/>
                                        <p:tgtEl>
                                          <p:spTgt spid="343"/>
                                        </p:tgtEl>
                                      </p:cBhvr>
                                    </p:animEffect>
                                    <p:set>
                                      <p:cBhvr>
                                        <p:cTn id="10" dur="1" fill="hold">
                                          <p:stCondLst>
                                            <p:cond delay="499"/>
                                          </p:stCondLst>
                                        </p:cTn>
                                        <p:tgtEl>
                                          <p:spTgt spid="343"/>
                                        </p:tgtEl>
                                        <p:attrNameLst>
                                          <p:attrName>style.visibility</p:attrName>
                                        </p:attrNameLst>
                                      </p:cBhvr>
                                      <p:to>
                                        <p:strVal val="hidden"/>
                                      </p:to>
                                    </p:set>
                                  </p:childTnLst>
                                </p:cTn>
                              </p:par>
                              <p:par>
                                <p:cTn id="11" presetID="14" presetClass="entr" presetSubtype="10" fill="hold" grpId="0" nodeType="withEffect">
                                  <p:stCondLst>
                                    <p:cond delay="200"/>
                                  </p:stCondLst>
                                  <p:childTnLst>
                                    <p:set>
                                      <p:cBhvr>
                                        <p:cTn id="12" dur="1" fill="hold">
                                          <p:stCondLst>
                                            <p:cond delay="0"/>
                                          </p:stCondLst>
                                        </p:cTn>
                                        <p:tgtEl>
                                          <p:spTgt spid="346"/>
                                        </p:tgtEl>
                                        <p:attrNameLst>
                                          <p:attrName>style.visibility</p:attrName>
                                        </p:attrNameLst>
                                      </p:cBhvr>
                                      <p:to>
                                        <p:strVal val="visible"/>
                                      </p:to>
                                    </p:set>
                                    <p:animEffect transition="in" filter="randombar(horizontal)">
                                      <p:cBhvr>
                                        <p:cTn id="13" dur="500"/>
                                        <p:tgtEl>
                                          <p:spTgt spid="346"/>
                                        </p:tgtEl>
                                      </p:cBhvr>
                                    </p:animEffect>
                                  </p:childTnLst>
                                </p:cTn>
                              </p:par>
                              <p:par>
                                <p:cTn id="14" presetID="14" presetClass="exit" presetSubtype="10" fill="hold" nodeType="withEffect">
                                  <p:stCondLst>
                                    <p:cond delay="200"/>
                                  </p:stCondLst>
                                  <p:childTnLst>
                                    <p:animEffect transition="out" filter="randombar(horizontal)">
                                      <p:cBhvr>
                                        <p:cTn id="15" dur="500"/>
                                        <p:tgtEl>
                                          <p:spTgt spid="335"/>
                                        </p:tgtEl>
                                      </p:cBhvr>
                                    </p:animEffect>
                                    <p:set>
                                      <p:cBhvr>
                                        <p:cTn id="16" dur="1" fill="hold">
                                          <p:stCondLst>
                                            <p:cond delay="499"/>
                                          </p:stCondLst>
                                        </p:cTn>
                                        <p:tgtEl>
                                          <p:spTgt spid="335"/>
                                        </p:tgtEl>
                                        <p:attrNameLst>
                                          <p:attrName>style.visibility</p:attrName>
                                        </p:attrNameLst>
                                      </p:cBhvr>
                                      <p:to>
                                        <p:strVal val="hidden"/>
                                      </p:to>
                                    </p:set>
                                  </p:childTnLst>
                                </p:cTn>
                              </p:par>
                              <p:par>
                                <p:cTn id="17" presetID="14" presetClass="entr" presetSubtype="10" fill="hold" grpId="0" nodeType="withEffect">
                                  <p:stCondLst>
                                    <p:cond delay="1800"/>
                                  </p:stCondLst>
                                  <p:childTnLst>
                                    <p:set>
                                      <p:cBhvr>
                                        <p:cTn id="18" dur="1" fill="hold">
                                          <p:stCondLst>
                                            <p:cond delay="0"/>
                                          </p:stCondLst>
                                        </p:cTn>
                                        <p:tgtEl>
                                          <p:spTgt spid="347"/>
                                        </p:tgtEl>
                                        <p:attrNameLst>
                                          <p:attrName>style.visibility</p:attrName>
                                        </p:attrNameLst>
                                      </p:cBhvr>
                                      <p:to>
                                        <p:strVal val="visible"/>
                                      </p:to>
                                    </p:set>
                                    <p:animEffect transition="in" filter="randombar(horizontal)">
                                      <p:cBhvr>
                                        <p:cTn id="19" dur="500"/>
                                        <p:tgtEl>
                                          <p:spTgt spid="347"/>
                                        </p:tgtEl>
                                      </p:cBhvr>
                                    </p:animEffect>
                                  </p:childTnLst>
                                </p:cTn>
                              </p:par>
                              <p:par>
                                <p:cTn id="20" presetID="14" presetClass="exit" presetSubtype="10" fill="hold" nodeType="withEffect">
                                  <p:stCondLst>
                                    <p:cond delay="1800"/>
                                  </p:stCondLst>
                                  <p:childTnLst>
                                    <p:animEffect transition="out" filter="randombar(horizontal)">
                                      <p:cBhvr>
                                        <p:cTn id="21" dur="500"/>
                                        <p:tgtEl>
                                          <p:spTgt spid="342"/>
                                        </p:tgtEl>
                                      </p:cBhvr>
                                    </p:animEffect>
                                    <p:set>
                                      <p:cBhvr>
                                        <p:cTn id="22" dur="1" fill="hold">
                                          <p:stCondLst>
                                            <p:cond delay="499"/>
                                          </p:stCondLst>
                                        </p:cTn>
                                        <p:tgtEl>
                                          <p:spTgt spid="342"/>
                                        </p:tgtEl>
                                        <p:attrNameLst>
                                          <p:attrName>style.visibility</p:attrName>
                                        </p:attrNameLst>
                                      </p:cBhvr>
                                      <p:to>
                                        <p:strVal val="hidden"/>
                                      </p:to>
                                    </p:set>
                                  </p:childTnLst>
                                </p:cTn>
                              </p:par>
                              <p:par>
                                <p:cTn id="23" presetID="14" presetClass="exit" presetSubtype="10" fill="hold" nodeType="withEffect">
                                  <p:stCondLst>
                                    <p:cond delay="1800"/>
                                  </p:stCondLst>
                                  <p:childTnLst>
                                    <p:animEffect transition="out" filter="randombar(horizontal)">
                                      <p:cBhvr>
                                        <p:cTn id="24" dur="500"/>
                                        <p:tgtEl>
                                          <p:spTgt spid="344"/>
                                        </p:tgtEl>
                                      </p:cBhvr>
                                    </p:animEffect>
                                    <p:set>
                                      <p:cBhvr>
                                        <p:cTn id="25" dur="1" fill="hold">
                                          <p:stCondLst>
                                            <p:cond delay="499"/>
                                          </p:stCondLst>
                                        </p:cTn>
                                        <p:tgtEl>
                                          <p:spTgt spid="344"/>
                                        </p:tgtEl>
                                        <p:attrNameLst>
                                          <p:attrName>style.visibility</p:attrName>
                                        </p:attrNameLst>
                                      </p:cBhvr>
                                      <p:to>
                                        <p:strVal val="hidden"/>
                                      </p:to>
                                    </p:set>
                                  </p:childTnLst>
                                </p:cTn>
                              </p:par>
                              <p:par>
                                <p:cTn id="26" presetID="14" presetClass="entr" presetSubtype="10" fill="hold" grpId="0" nodeType="withEffect">
                                  <p:stCondLst>
                                    <p:cond delay="900"/>
                                  </p:stCondLst>
                                  <p:childTnLst>
                                    <p:set>
                                      <p:cBhvr>
                                        <p:cTn id="27" dur="1" fill="hold">
                                          <p:stCondLst>
                                            <p:cond delay="0"/>
                                          </p:stCondLst>
                                        </p:cTn>
                                        <p:tgtEl>
                                          <p:spTgt spid="348"/>
                                        </p:tgtEl>
                                        <p:attrNameLst>
                                          <p:attrName>style.visibility</p:attrName>
                                        </p:attrNameLst>
                                      </p:cBhvr>
                                      <p:to>
                                        <p:strVal val="visible"/>
                                      </p:to>
                                    </p:set>
                                    <p:animEffect transition="in" filter="randombar(horizontal)">
                                      <p:cBhvr>
                                        <p:cTn id="28" dur="500"/>
                                        <p:tgtEl>
                                          <p:spTgt spid="3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9"/>
                                        </p:tgtEl>
                                        <p:attrNameLst>
                                          <p:attrName>style.visibility</p:attrName>
                                        </p:attrNameLst>
                                      </p:cBhvr>
                                      <p:to>
                                        <p:strVal val="visible"/>
                                      </p:to>
                                    </p:set>
                                    <p:animEffect transition="in" filter="fade">
                                      <p:cBhvr>
                                        <p:cTn id="33" dur="500"/>
                                        <p:tgtEl>
                                          <p:spTgt spid="34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349"/>
                                        </p:tgtEl>
                                      </p:cBhvr>
                                    </p:animEffect>
                                    <p:set>
                                      <p:cBhvr>
                                        <p:cTn id="41" dur="1" fill="hold">
                                          <p:stCondLst>
                                            <p:cond delay="499"/>
                                          </p:stCondLst>
                                        </p:cTn>
                                        <p:tgtEl>
                                          <p:spTgt spid="34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41"/>
                                        </p:tgtEl>
                                      </p:cBhvr>
                                    </p:animEffect>
                                    <p:set>
                                      <p:cBhvr>
                                        <p:cTn id="47" dur="1" fill="hold">
                                          <p:stCondLst>
                                            <p:cond delay="499"/>
                                          </p:stCondLst>
                                        </p:cTn>
                                        <p:tgtEl>
                                          <p:spTgt spid="34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45"/>
                                        </p:tgtEl>
                                      </p:cBhvr>
                                    </p:animEffect>
                                    <p:set>
                                      <p:cBhvr>
                                        <p:cTn id="50" dur="1" fill="hold">
                                          <p:stCondLst>
                                            <p:cond delay="499"/>
                                          </p:stCondLst>
                                        </p:cTn>
                                        <p:tgtEl>
                                          <p:spTgt spid="34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46"/>
                                        </p:tgtEl>
                                      </p:cBhvr>
                                    </p:animEffect>
                                    <p:set>
                                      <p:cBhvr>
                                        <p:cTn id="53" dur="1" fill="hold">
                                          <p:stCondLst>
                                            <p:cond delay="499"/>
                                          </p:stCondLst>
                                        </p:cTn>
                                        <p:tgtEl>
                                          <p:spTgt spid="34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47"/>
                                        </p:tgtEl>
                                      </p:cBhvr>
                                    </p:animEffect>
                                    <p:set>
                                      <p:cBhvr>
                                        <p:cTn id="56" dur="1" fill="hold">
                                          <p:stCondLst>
                                            <p:cond delay="499"/>
                                          </p:stCondLst>
                                        </p:cTn>
                                        <p:tgtEl>
                                          <p:spTgt spid="34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48"/>
                                        </p:tgtEl>
                                      </p:cBhvr>
                                    </p:animEffect>
                                    <p:set>
                                      <p:cBhvr>
                                        <p:cTn id="59" dur="1" fill="hold">
                                          <p:stCondLst>
                                            <p:cond delay="499"/>
                                          </p:stCondLst>
                                        </p:cTn>
                                        <p:tgtEl>
                                          <p:spTgt spid="348"/>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100"/>
                                        <p:tgtEl>
                                          <p:spTgt spid="80"/>
                                        </p:tgtEl>
                                      </p:cBhvr>
                                    </p:animEffect>
                                  </p:childTnLst>
                                </p:cTn>
                              </p:par>
                              <p:par>
                                <p:cTn id="67" presetID="10" presetClass="entr" presetSubtype="0" fill="hold" nodeType="withEffect">
                                  <p:stCondLst>
                                    <p:cond delay="0"/>
                                  </p:stCondLst>
                                  <p:childTnLst>
                                    <p:set>
                                      <p:cBhvr>
                                        <p:cTn id="68" dur="1" fill="hold">
                                          <p:stCondLst>
                                            <p:cond delay="0"/>
                                          </p:stCondLst>
                                        </p:cTn>
                                        <p:tgtEl>
                                          <p:spTgt spid="322"/>
                                        </p:tgtEl>
                                        <p:attrNameLst>
                                          <p:attrName>style.visibility</p:attrName>
                                        </p:attrNameLst>
                                      </p:cBhvr>
                                      <p:to>
                                        <p:strVal val="visible"/>
                                      </p:to>
                                    </p:set>
                                    <p:animEffect transition="in" filter="fade">
                                      <p:cBhvr>
                                        <p:cTn id="69" dur="100"/>
                                        <p:tgtEl>
                                          <p:spTgt spid="322"/>
                                        </p:tgtEl>
                                      </p:cBhvr>
                                    </p:animEffect>
                                  </p:childTnLst>
                                </p:cTn>
                              </p:par>
                            </p:childTnLst>
                          </p:cTn>
                        </p:par>
                        <p:par>
                          <p:cTn id="70" fill="hold">
                            <p:stCondLst>
                              <p:cond delay="600"/>
                            </p:stCondLst>
                            <p:childTnLst>
                              <p:par>
                                <p:cTn id="71" presetID="10" presetClass="entr" presetSubtype="0" fill="hold" nodeType="afterEffect">
                                  <p:stCondLst>
                                    <p:cond delay="0"/>
                                  </p:stCondLst>
                                  <p:childTnLst>
                                    <p:set>
                                      <p:cBhvr>
                                        <p:cTn id="72" dur="1" fill="hold">
                                          <p:stCondLst>
                                            <p:cond delay="0"/>
                                          </p:stCondLst>
                                        </p:cTn>
                                        <p:tgtEl>
                                          <p:spTgt spid="575"/>
                                        </p:tgtEl>
                                        <p:attrNameLst>
                                          <p:attrName>style.visibility</p:attrName>
                                        </p:attrNameLst>
                                      </p:cBhvr>
                                      <p:to>
                                        <p:strVal val="visible"/>
                                      </p:to>
                                    </p:set>
                                    <p:animEffect transition="in" filter="fade">
                                      <p:cBhvr>
                                        <p:cTn id="73" dur="100"/>
                                        <p:tgtEl>
                                          <p:spTgt spid="57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5"/>
                                        </p:tgtEl>
                                        <p:attrNameLst>
                                          <p:attrName>style.visibility</p:attrName>
                                        </p:attrNameLst>
                                      </p:cBhvr>
                                      <p:to>
                                        <p:strVal val="visible"/>
                                      </p:to>
                                    </p:set>
                                    <p:animEffect transition="in" filter="fade">
                                      <p:cBhvr>
                                        <p:cTn id="76" dur="100"/>
                                        <p:tgtEl>
                                          <p:spTgt spid="325"/>
                                        </p:tgtEl>
                                      </p:cBhvr>
                                    </p:animEffect>
                                  </p:childTnLst>
                                </p:cTn>
                              </p:par>
                            </p:childTnLst>
                          </p:cTn>
                        </p:par>
                        <p:par>
                          <p:cTn id="77" fill="hold">
                            <p:stCondLst>
                              <p:cond delay="700"/>
                            </p:stCondLst>
                            <p:childTnLst>
                              <p:par>
                                <p:cTn id="78" presetID="10" presetClass="entr" presetSubtype="0"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
                                        <p:tgtEl>
                                          <p:spTgt spid="20"/>
                                        </p:tgtEl>
                                      </p:cBhvr>
                                    </p:animEffect>
                                  </p:childTnLst>
                                </p:cTn>
                              </p:par>
                            </p:childTnLst>
                          </p:cTn>
                        </p:par>
                        <p:par>
                          <p:cTn id="81" fill="hold">
                            <p:stCondLst>
                              <p:cond delay="800"/>
                            </p:stCondLst>
                            <p:childTnLst>
                              <p:par>
                                <p:cTn id="82" presetID="14" presetClass="entr" presetSubtype="10" fill="hold" grpId="0" nodeType="afterEffect">
                                  <p:stCondLst>
                                    <p:cond delay="0"/>
                                  </p:stCondLst>
                                  <p:childTnLst>
                                    <p:set>
                                      <p:cBhvr>
                                        <p:cTn id="83" dur="1" fill="hold">
                                          <p:stCondLst>
                                            <p:cond delay="0"/>
                                          </p:stCondLst>
                                        </p:cTn>
                                        <p:tgtEl>
                                          <p:spTgt spid="323"/>
                                        </p:tgtEl>
                                        <p:attrNameLst>
                                          <p:attrName>style.visibility</p:attrName>
                                        </p:attrNameLst>
                                      </p:cBhvr>
                                      <p:to>
                                        <p:strVal val="visible"/>
                                      </p:to>
                                    </p:set>
                                    <p:animEffect transition="in" filter="randombar(horizontal)">
                                      <p:cBhvr>
                                        <p:cTn id="84" dur="100"/>
                                        <p:tgtEl>
                                          <p:spTgt spid="323"/>
                                        </p:tgtEl>
                                      </p:cBhvr>
                                    </p:animEffect>
                                  </p:childTnLst>
                                </p:cTn>
                              </p:par>
                            </p:childTnLst>
                          </p:cTn>
                        </p:par>
                        <p:par>
                          <p:cTn id="85" fill="hold">
                            <p:stCondLst>
                              <p:cond delay="900"/>
                            </p:stCondLst>
                            <p:childTnLst>
                              <p:par>
                                <p:cTn id="86" presetID="22" presetClass="entr" presetSubtype="8" fill="hold"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100"/>
                                        <p:tgtEl>
                                          <p:spTgt spid="42"/>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
                                        <p:tgtEl>
                                          <p:spTgt spid="21"/>
                                        </p:tgtEl>
                                      </p:cBhvr>
                                    </p:animEffect>
                                  </p:childTnLst>
                                </p:cTn>
                              </p:par>
                            </p:childTnLst>
                          </p:cTn>
                        </p:par>
                        <p:par>
                          <p:cTn id="93" fill="hold">
                            <p:stCondLst>
                              <p:cond delay="1100"/>
                            </p:stCondLst>
                            <p:childTnLst>
                              <p:par>
                                <p:cTn id="94" presetID="22" presetClass="entr" presetSubtype="8" fill="hold" nodeType="after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left)">
                                      <p:cBhvr>
                                        <p:cTn id="96" dur="100"/>
                                        <p:tgtEl>
                                          <p:spTgt spid="44"/>
                                        </p:tgtEl>
                                      </p:cBhvr>
                                    </p:animEffect>
                                  </p:childTnLst>
                                </p:cTn>
                              </p:par>
                            </p:childTnLst>
                          </p:cTn>
                        </p:par>
                        <p:par>
                          <p:cTn id="97" fill="hold">
                            <p:stCondLst>
                              <p:cond delay="1200"/>
                            </p:stCondLst>
                            <p:childTnLst>
                              <p:par>
                                <p:cTn id="98" presetID="14" presetClass="entr" presetSubtype="10"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randombar(horizontal)">
                                      <p:cBhvr>
                                        <p:cTn id="100" dur="100"/>
                                        <p:tgtEl>
                                          <p:spTgt spid="39"/>
                                        </p:tgtEl>
                                      </p:cBhvr>
                                    </p:animEffect>
                                  </p:childTnLst>
                                </p:cTn>
                              </p:par>
                            </p:childTnLst>
                          </p:cTn>
                        </p:par>
                        <p:par>
                          <p:cTn id="101" fill="hold">
                            <p:stCondLst>
                              <p:cond delay="1300"/>
                            </p:stCondLst>
                            <p:childTnLst>
                              <p:par>
                                <p:cTn id="102" presetID="10" presetClass="entr" presetSubtype="0" fill="hold" nodeType="afterEffect">
                                  <p:stCondLst>
                                    <p:cond delay="0"/>
                                  </p:stCondLst>
                                  <p:childTnLst>
                                    <p:set>
                                      <p:cBhvr>
                                        <p:cTn id="103" dur="1" fill="hold">
                                          <p:stCondLst>
                                            <p:cond delay="0"/>
                                          </p:stCondLst>
                                        </p:cTn>
                                        <p:tgtEl>
                                          <p:spTgt spid="320"/>
                                        </p:tgtEl>
                                        <p:attrNameLst>
                                          <p:attrName>style.visibility</p:attrName>
                                        </p:attrNameLst>
                                      </p:cBhvr>
                                      <p:to>
                                        <p:strVal val="visible"/>
                                      </p:to>
                                    </p:set>
                                    <p:animEffect transition="in" filter="fade">
                                      <p:cBhvr>
                                        <p:cTn id="104" dur="100"/>
                                        <p:tgtEl>
                                          <p:spTgt spid="320"/>
                                        </p:tgtEl>
                                      </p:cBhvr>
                                    </p:animEffect>
                                  </p:childTnLst>
                                </p:cTn>
                              </p:par>
                            </p:childTnLst>
                          </p:cTn>
                        </p:par>
                        <p:par>
                          <p:cTn id="105" fill="hold">
                            <p:stCondLst>
                              <p:cond delay="1400"/>
                            </p:stCondLst>
                            <p:childTnLst>
                              <p:par>
                                <p:cTn id="106" presetID="10" presetClass="entr" presetSubtype="0"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100"/>
                                        <p:tgtEl>
                                          <p:spTgt spid="76"/>
                                        </p:tgtEl>
                                      </p:cBhvr>
                                    </p:animEffect>
                                  </p:childTnLst>
                                </p:cTn>
                              </p:par>
                            </p:childTnLst>
                          </p:cTn>
                        </p:par>
                        <p:par>
                          <p:cTn id="109" fill="hold">
                            <p:stCondLst>
                              <p:cond delay="1500"/>
                            </p:stCondLst>
                            <p:childTnLst>
                              <p:par>
                                <p:cTn id="110" presetID="14" presetClass="entr" presetSubtype="10" fill="hold" nodeType="afterEffect">
                                  <p:stCondLst>
                                    <p:cond delay="0"/>
                                  </p:stCondLst>
                                  <p:childTnLst>
                                    <p:set>
                                      <p:cBhvr>
                                        <p:cTn id="111" dur="1" fill="hold">
                                          <p:stCondLst>
                                            <p:cond delay="0"/>
                                          </p:stCondLst>
                                        </p:cTn>
                                        <p:tgtEl>
                                          <p:spTgt spid="372"/>
                                        </p:tgtEl>
                                        <p:attrNameLst>
                                          <p:attrName>style.visibility</p:attrName>
                                        </p:attrNameLst>
                                      </p:cBhvr>
                                      <p:to>
                                        <p:strVal val="visible"/>
                                      </p:to>
                                    </p:set>
                                    <p:animEffect transition="in" filter="randombar(horizontal)">
                                      <p:cBhvr>
                                        <p:cTn id="112" dur="100"/>
                                        <p:tgtEl>
                                          <p:spTgt spid="372"/>
                                        </p:tgtEl>
                                      </p:cBhvr>
                                    </p:animEffect>
                                  </p:childTnLst>
                                </p:cTn>
                              </p:par>
                            </p:childTnLst>
                          </p:cTn>
                        </p:par>
                        <p:par>
                          <p:cTn id="113" fill="hold">
                            <p:stCondLst>
                              <p:cond delay="1600"/>
                            </p:stCondLst>
                            <p:childTnLst>
                              <p:par>
                                <p:cTn id="114" presetID="14" presetClass="entr" presetSubtype="10" fill="hold" nodeType="afterEffect">
                                  <p:stCondLst>
                                    <p:cond delay="0"/>
                                  </p:stCondLst>
                                  <p:childTnLst>
                                    <p:set>
                                      <p:cBhvr>
                                        <p:cTn id="115" dur="1" fill="hold">
                                          <p:stCondLst>
                                            <p:cond delay="0"/>
                                          </p:stCondLst>
                                        </p:cTn>
                                        <p:tgtEl>
                                          <p:spTgt spid="408"/>
                                        </p:tgtEl>
                                        <p:attrNameLst>
                                          <p:attrName>style.visibility</p:attrName>
                                        </p:attrNameLst>
                                      </p:cBhvr>
                                      <p:to>
                                        <p:strVal val="visible"/>
                                      </p:to>
                                    </p:set>
                                    <p:animEffect transition="in" filter="randombar(horizontal)">
                                      <p:cBhvr>
                                        <p:cTn id="116" dur="100"/>
                                        <p:tgtEl>
                                          <p:spTgt spid="408"/>
                                        </p:tgtEl>
                                      </p:cBhvr>
                                    </p:animEffect>
                                  </p:childTnLst>
                                </p:cTn>
                              </p:par>
                            </p:childTnLst>
                          </p:cTn>
                        </p:par>
                        <p:par>
                          <p:cTn id="117" fill="hold">
                            <p:stCondLst>
                              <p:cond delay="1700"/>
                            </p:stCondLst>
                            <p:childTnLst>
                              <p:par>
                                <p:cTn id="118" presetID="14" presetClass="entr" presetSubtype="10" fill="hold" nodeType="afterEffect">
                                  <p:stCondLst>
                                    <p:cond delay="0"/>
                                  </p:stCondLst>
                                  <p:childTnLst>
                                    <p:set>
                                      <p:cBhvr>
                                        <p:cTn id="119" dur="1" fill="hold">
                                          <p:stCondLst>
                                            <p:cond delay="0"/>
                                          </p:stCondLst>
                                        </p:cTn>
                                        <p:tgtEl>
                                          <p:spTgt spid="354"/>
                                        </p:tgtEl>
                                        <p:attrNameLst>
                                          <p:attrName>style.visibility</p:attrName>
                                        </p:attrNameLst>
                                      </p:cBhvr>
                                      <p:to>
                                        <p:strVal val="visible"/>
                                      </p:to>
                                    </p:set>
                                    <p:animEffect transition="in" filter="randombar(horizontal)">
                                      <p:cBhvr>
                                        <p:cTn id="120" dur="100"/>
                                        <p:tgtEl>
                                          <p:spTgt spid="354"/>
                                        </p:tgtEl>
                                      </p:cBhvr>
                                    </p:animEffect>
                                  </p:childTnLst>
                                </p:cTn>
                              </p:par>
                            </p:childTnLst>
                          </p:cTn>
                        </p:par>
                        <p:par>
                          <p:cTn id="121" fill="hold">
                            <p:stCondLst>
                              <p:cond delay="1800"/>
                            </p:stCondLst>
                            <p:childTnLst>
                              <p:par>
                                <p:cTn id="122" presetID="14" presetClass="entr" presetSubtype="10" fill="hold" nodeType="afterEffect">
                                  <p:stCondLst>
                                    <p:cond delay="0"/>
                                  </p:stCondLst>
                                  <p:childTnLst>
                                    <p:set>
                                      <p:cBhvr>
                                        <p:cTn id="123" dur="1" fill="hold">
                                          <p:stCondLst>
                                            <p:cond delay="0"/>
                                          </p:stCondLst>
                                        </p:cTn>
                                        <p:tgtEl>
                                          <p:spTgt spid="390"/>
                                        </p:tgtEl>
                                        <p:attrNameLst>
                                          <p:attrName>style.visibility</p:attrName>
                                        </p:attrNameLst>
                                      </p:cBhvr>
                                      <p:to>
                                        <p:strVal val="visible"/>
                                      </p:to>
                                    </p:set>
                                    <p:animEffect transition="in" filter="randombar(horizontal)">
                                      <p:cBhvr>
                                        <p:cTn id="124" dur="100"/>
                                        <p:tgtEl>
                                          <p:spTgt spid="390"/>
                                        </p:tgtEl>
                                      </p:cBhvr>
                                    </p:animEffect>
                                  </p:childTnLst>
                                </p:cTn>
                              </p:par>
                            </p:childTnLst>
                          </p:cTn>
                        </p:par>
                        <p:par>
                          <p:cTn id="125" fill="hold">
                            <p:stCondLst>
                              <p:cond delay="1900"/>
                            </p:stCondLst>
                            <p:childTnLst>
                              <p:par>
                                <p:cTn id="126" presetID="14" presetClass="entr" presetSubtype="10" fill="hold" nodeType="afterEffect">
                                  <p:stCondLst>
                                    <p:cond delay="0"/>
                                  </p:stCondLst>
                                  <p:childTnLst>
                                    <p:set>
                                      <p:cBhvr>
                                        <p:cTn id="127" dur="1" fill="hold">
                                          <p:stCondLst>
                                            <p:cond delay="0"/>
                                          </p:stCondLst>
                                        </p:cTn>
                                        <p:tgtEl>
                                          <p:spTgt spid="426"/>
                                        </p:tgtEl>
                                        <p:attrNameLst>
                                          <p:attrName>style.visibility</p:attrName>
                                        </p:attrNameLst>
                                      </p:cBhvr>
                                      <p:to>
                                        <p:strVal val="visible"/>
                                      </p:to>
                                    </p:set>
                                    <p:animEffect transition="in" filter="randombar(horizontal)">
                                      <p:cBhvr>
                                        <p:cTn id="128" dur="100"/>
                                        <p:tgtEl>
                                          <p:spTgt spid="426"/>
                                        </p:tgtEl>
                                      </p:cBhvr>
                                    </p:animEffect>
                                  </p:childTnLst>
                                </p:cTn>
                              </p:par>
                            </p:childTnLst>
                          </p:cTn>
                        </p:par>
                        <p:par>
                          <p:cTn id="129" fill="hold">
                            <p:stCondLst>
                              <p:cond delay="2000"/>
                            </p:stCondLst>
                            <p:childTnLst>
                              <p:par>
                                <p:cTn id="130" presetID="14" presetClass="entr" presetSubtype="10" fill="hold" nodeType="afterEffect">
                                  <p:stCondLst>
                                    <p:cond delay="0"/>
                                  </p:stCondLst>
                                  <p:childTnLst>
                                    <p:set>
                                      <p:cBhvr>
                                        <p:cTn id="131" dur="1" fill="hold">
                                          <p:stCondLst>
                                            <p:cond delay="0"/>
                                          </p:stCondLst>
                                        </p:cTn>
                                        <p:tgtEl>
                                          <p:spTgt spid="444"/>
                                        </p:tgtEl>
                                        <p:attrNameLst>
                                          <p:attrName>style.visibility</p:attrName>
                                        </p:attrNameLst>
                                      </p:cBhvr>
                                      <p:to>
                                        <p:strVal val="visible"/>
                                      </p:to>
                                    </p:set>
                                    <p:animEffect transition="in" filter="randombar(horizontal)">
                                      <p:cBhvr>
                                        <p:cTn id="132" dur="100"/>
                                        <p:tgtEl>
                                          <p:spTgt spid="44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340"/>
                                        </p:tgtEl>
                                        <p:attrNameLst>
                                          <p:attrName>style.visibility</p:attrName>
                                        </p:attrNameLst>
                                      </p:cBhvr>
                                      <p:to>
                                        <p:strVal val="visible"/>
                                      </p:to>
                                    </p:set>
                                    <p:animEffect transition="in" filter="wipe(right)">
                                      <p:cBhvr>
                                        <p:cTn id="137" dur="500"/>
                                        <p:tgtEl>
                                          <p:spTgt spid="340"/>
                                        </p:tgtEl>
                                      </p:cBhvr>
                                    </p:animEffect>
                                  </p:childTnLst>
                                </p:cTn>
                              </p:par>
                            </p:childTnLst>
                          </p:cTn>
                        </p:par>
                        <p:par>
                          <p:cTn id="138" fill="hold">
                            <p:stCondLst>
                              <p:cond delay="500"/>
                            </p:stCondLst>
                            <p:childTnLst>
                              <p:par>
                                <p:cTn id="139" presetID="10" presetClass="entr" presetSubtype="0" fill="hold" nodeType="afterEffect">
                                  <p:stCondLst>
                                    <p:cond delay="0"/>
                                  </p:stCondLst>
                                  <p:childTnLst>
                                    <p:set>
                                      <p:cBhvr>
                                        <p:cTn id="140" dur="1" fill="hold">
                                          <p:stCondLst>
                                            <p:cond delay="0"/>
                                          </p:stCondLst>
                                        </p:cTn>
                                        <p:tgtEl>
                                          <p:spTgt spid="326"/>
                                        </p:tgtEl>
                                        <p:attrNameLst>
                                          <p:attrName>style.visibility</p:attrName>
                                        </p:attrNameLst>
                                      </p:cBhvr>
                                      <p:to>
                                        <p:strVal val="visible"/>
                                      </p:to>
                                    </p:set>
                                    <p:animEffect transition="in" filter="fade">
                                      <p:cBhvr>
                                        <p:cTn id="141" dur="200"/>
                                        <p:tgtEl>
                                          <p:spTgt spid="326"/>
                                        </p:tgtEl>
                                      </p:cBhvr>
                                    </p:animEffect>
                                  </p:childTnLst>
                                </p:cTn>
                              </p:par>
                            </p:childTnLst>
                          </p:cTn>
                        </p:par>
                        <p:par>
                          <p:cTn id="142" fill="hold">
                            <p:stCondLst>
                              <p:cond delay="700"/>
                            </p:stCondLst>
                            <p:childTnLst>
                              <p:par>
                                <p:cTn id="143" presetID="10" presetClass="entr" presetSubtype="0" fill="hold" nodeType="afterEffect">
                                  <p:stCondLst>
                                    <p:cond delay="0"/>
                                  </p:stCondLst>
                                  <p:childTnLst>
                                    <p:set>
                                      <p:cBhvr>
                                        <p:cTn id="144" dur="1" fill="hold">
                                          <p:stCondLst>
                                            <p:cond delay="0"/>
                                          </p:stCondLst>
                                        </p:cTn>
                                        <p:tgtEl>
                                          <p:spTgt spid="576"/>
                                        </p:tgtEl>
                                        <p:attrNameLst>
                                          <p:attrName>style.visibility</p:attrName>
                                        </p:attrNameLst>
                                      </p:cBhvr>
                                      <p:to>
                                        <p:strVal val="visible"/>
                                      </p:to>
                                    </p:set>
                                    <p:animEffect transition="in" filter="fade">
                                      <p:cBhvr>
                                        <p:cTn id="145" dur="200"/>
                                        <p:tgtEl>
                                          <p:spTgt spid="576"/>
                                        </p:tgtEl>
                                      </p:cBhvr>
                                    </p:animEffect>
                                  </p:childTnLst>
                                </p:cTn>
                              </p:par>
                            </p:childTnLst>
                          </p:cTn>
                        </p:par>
                        <p:par>
                          <p:cTn id="146" fill="hold">
                            <p:stCondLst>
                              <p:cond delay="900"/>
                            </p:stCondLst>
                            <p:childTnLst>
                              <p:par>
                                <p:cTn id="147" presetID="10" presetClass="entr" presetSubtype="0" fill="hold" nodeType="afterEffect">
                                  <p:stCondLst>
                                    <p:cond delay="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200"/>
                                        <p:tgtEl>
                                          <p:spTgt spid="81"/>
                                        </p:tgtEl>
                                      </p:cBhvr>
                                    </p:animEffect>
                                  </p:childTnLst>
                                </p:cTn>
                              </p:par>
                            </p:childTnLst>
                          </p:cTn>
                        </p:par>
                        <p:par>
                          <p:cTn id="150" fill="hold">
                            <p:stCondLst>
                              <p:cond delay="1100"/>
                            </p:stCondLst>
                            <p:childTnLst>
                              <p:par>
                                <p:cTn id="151" presetID="22" presetClass="entr" presetSubtype="1" fill="hold" nodeType="after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wipe(up)">
                                      <p:cBhvr>
                                        <p:cTn id="153" dur="200"/>
                                        <p:tgtEl>
                                          <p:spTgt spid="57"/>
                                        </p:tgtEl>
                                      </p:cBhvr>
                                    </p:animEffect>
                                  </p:childTnLst>
                                </p:cTn>
                              </p:par>
                            </p:childTnLst>
                          </p:cTn>
                        </p:par>
                        <p:par>
                          <p:cTn id="154" fill="hold">
                            <p:stCondLst>
                              <p:cond delay="1300"/>
                            </p:stCondLst>
                            <p:childTnLst>
                              <p:par>
                                <p:cTn id="155" presetID="10" presetClass="entr" presetSubtype="0" fill="hold" nodeType="after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200"/>
                                        <p:tgtEl>
                                          <p:spTgt spid="55"/>
                                        </p:tgtEl>
                                      </p:cBhvr>
                                    </p:animEffect>
                                  </p:childTnLst>
                                </p:cTn>
                              </p:par>
                            </p:childTnLst>
                          </p:cTn>
                        </p:par>
                        <p:par>
                          <p:cTn id="158" fill="hold">
                            <p:stCondLst>
                              <p:cond delay="1500"/>
                            </p:stCondLst>
                            <p:childTnLst>
                              <p:par>
                                <p:cTn id="159" presetID="14" presetClass="entr" presetSubtype="10" fill="hold" grpId="0" nodeType="afterEffect">
                                  <p:stCondLst>
                                    <p:cond delay="0"/>
                                  </p:stCondLst>
                                  <p:childTnLst>
                                    <p:set>
                                      <p:cBhvr>
                                        <p:cTn id="160" dur="1" fill="hold">
                                          <p:stCondLst>
                                            <p:cond delay="0"/>
                                          </p:stCondLst>
                                        </p:cTn>
                                        <p:tgtEl>
                                          <p:spTgt spid="96"/>
                                        </p:tgtEl>
                                        <p:attrNameLst>
                                          <p:attrName>style.visibility</p:attrName>
                                        </p:attrNameLst>
                                      </p:cBhvr>
                                      <p:to>
                                        <p:strVal val="visible"/>
                                      </p:to>
                                    </p:set>
                                    <p:animEffect transition="in" filter="randombar(horizontal)">
                                      <p:cBhvr>
                                        <p:cTn id="161" dur="200"/>
                                        <p:tgtEl>
                                          <p:spTgt spid="96"/>
                                        </p:tgtEl>
                                      </p:cBhvr>
                                    </p:animEffect>
                                  </p:childTnLst>
                                </p:cTn>
                              </p:par>
                            </p:childTnLst>
                          </p:cTn>
                        </p:par>
                        <p:par>
                          <p:cTn id="162" fill="hold">
                            <p:stCondLst>
                              <p:cond delay="1700"/>
                            </p:stCondLst>
                            <p:childTnLst>
                              <p:par>
                                <p:cTn id="163" presetID="10" presetClass="entr" presetSubtype="0" fill="hold" nodeType="afterEffect">
                                  <p:stCondLst>
                                    <p:cond delay="0"/>
                                  </p:stCondLst>
                                  <p:childTnLst>
                                    <p:set>
                                      <p:cBhvr>
                                        <p:cTn id="164" dur="1" fill="hold">
                                          <p:stCondLst>
                                            <p:cond delay="0"/>
                                          </p:stCondLst>
                                        </p:cTn>
                                        <p:tgtEl>
                                          <p:spTgt spid="301"/>
                                        </p:tgtEl>
                                        <p:attrNameLst>
                                          <p:attrName>style.visibility</p:attrName>
                                        </p:attrNameLst>
                                      </p:cBhvr>
                                      <p:to>
                                        <p:strVal val="visible"/>
                                      </p:to>
                                    </p:set>
                                    <p:animEffect transition="in" filter="fade">
                                      <p:cBhvr>
                                        <p:cTn id="165" dur="100"/>
                                        <p:tgtEl>
                                          <p:spTgt spid="301"/>
                                        </p:tgtEl>
                                      </p:cBhvr>
                                    </p:animEffect>
                                  </p:childTnLst>
                                </p:cTn>
                              </p:par>
                            </p:childTnLst>
                          </p:cTn>
                        </p:par>
                        <p:par>
                          <p:cTn id="166" fill="hold">
                            <p:stCondLst>
                              <p:cond delay="1800"/>
                            </p:stCondLst>
                            <p:childTnLst>
                              <p:par>
                                <p:cTn id="167" presetID="10" presetClass="entr" presetSubtype="0" fill="hold" nodeType="afterEffect">
                                  <p:stCondLst>
                                    <p:cond delay="0"/>
                                  </p:stCondLst>
                                  <p:childTnLst>
                                    <p:set>
                                      <p:cBhvr>
                                        <p:cTn id="168" dur="1" fill="hold">
                                          <p:stCondLst>
                                            <p:cond delay="0"/>
                                          </p:stCondLst>
                                        </p:cTn>
                                        <p:tgtEl>
                                          <p:spTgt spid="98"/>
                                        </p:tgtEl>
                                        <p:attrNameLst>
                                          <p:attrName>style.visibility</p:attrName>
                                        </p:attrNameLst>
                                      </p:cBhvr>
                                      <p:to>
                                        <p:strVal val="visible"/>
                                      </p:to>
                                    </p:set>
                                    <p:animEffect transition="in" filter="fade">
                                      <p:cBhvr>
                                        <p:cTn id="169" dur="200"/>
                                        <p:tgtEl>
                                          <p:spTgt spid="98"/>
                                        </p:tgtEl>
                                      </p:cBhvr>
                                    </p:animEffect>
                                  </p:childTnLst>
                                </p:cTn>
                              </p:par>
                            </p:childTnLst>
                          </p:cTn>
                        </p:par>
                        <p:par>
                          <p:cTn id="170" fill="hold">
                            <p:stCondLst>
                              <p:cond delay="2000"/>
                            </p:stCondLst>
                            <p:childTnLst>
                              <p:par>
                                <p:cTn id="171" presetID="14" presetClass="entr" presetSubtype="10" fill="hold" nodeType="afterEffect">
                                  <p:stCondLst>
                                    <p:cond delay="0"/>
                                  </p:stCondLst>
                                  <p:childTnLst>
                                    <p:set>
                                      <p:cBhvr>
                                        <p:cTn id="172" dur="1" fill="hold">
                                          <p:stCondLst>
                                            <p:cond delay="0"/>
                                          </p:stCondLst>
                                        </p:cTn>
                                        <p:tgtEl>
                                          <p:spTgt spid="484"/>
                                        </p:tgtEl>
                                        <p:attrNameLst>
                                          <p:attrName>style.visibility</p:attrName>
                                        </p:attrNameLst>
                                      </p:cBhvr>
                                      <p:to>
                                        <p:strVal val="visible"/>
                                      </p:to>
                                    </p:set>
                                    <p:animEffect transition="in" filter="randombar(horizontal)">
                                      <p:cBhvr>
                                        <p:cTn id="173" dur="200"/>
                                        <p:tgtEl>
                                          <p:spTgt spid="484"/>
                                        </p:tgtEl>
                                      </p:cBhvr>
                                    </p:animEffect>
                                  </p:childTnLst>
                                </p:cTn>
                              </p:par>
                              <p:par>
                                <p:cTn id="174" presetID="14" presetClass="entr" presetSubtype="10" fill="hold" nodeType="withEffect">
                                  <p:stCondLst>
                                    <p:cond delay="300"/>
                                  </p:stCondLst>
                                  <p:childTnLst>
                                    <p:set>
                                      <p:cBhvr>
                                        <p:cTn id="175" dur="1" fill="hold">
                                          <p:stCondLst>
                                            <p:cond delay="0"/>
                                          </p:stCondLst>
                                        </p:cTn>
                                        <p:tgtEl>
                                          <p:spTgt spid="520"/>
                                        </p:tgtEl>
                                        <p:attrNameLst>
                                          <p:attrName>style.visibility</p:attrName>
                                        </p:attrNameLst>
                                      </p:cBhvr>
                                      <p:to>
                                        <p:strVal val="visible"/>
                                      </p:to>
                                    </p:set>
                                    <p:animEffect transition="in" filter="randombar(horizontal)">
                                      <p:cBhvr>
                                        <p:cTn id="176" dur="200"/>
                                        <p:tgtEl>
                                          <p:spTgt spid="520"/>
                                        </p:tgtEl>
                                      </p:cBhvr>
                                    </p:animEffect>
                                  </p:childTnLst>
                                </p:cTn>
                              </p:par>
                              <p:par>
                                <p:cTn id="177" presetID="14" presetClass="entr" presetSubtype="10" fill="hold" nodeType="withEffect">
                                  <p:stCondLst>
                                    <p:cond delay="500"/>
                                  </p:stCondLst>
                                  <p:childTnLst>
                                    <p:set>
                                      <p:cBhvr>
                                        <p:cTn id="178" dur="1" fill="hold">
                                          <p:stCondLst>
                                            <p:cond delay="0"/>
                                          </p:stCondLst>
                                        </p:cTn>
                                        <p:tgtEl>
                                          <p:spTgt spid="466"/>
                                        </p:tgtEl>
                                        <p:attrNameLst>
                                          <p:attrName>style.visibility</p:attrName>
                                        </p:attrNameLst>
                                      </p:cBhvr>
                                      <p:to>
                                        <p:strVal val="visible"/>
                                      </p:to>
                                    </p:set>
                                    <p:animEffect transition="in" filter="randombar(horizontal)">
                                      <p:cBhvr>
                                        <p:cTn id="179" dur="200"/>
                                        <p:tgtEl>
                                          <p:spTgt spid="466"/>
                                        </p:tgtEl>
                                      </p:cBhvr>
                                    </p:animEffect>
                                  </p:childTnLst>
                                </p:cTn>
                              </p:par>
                              <p:par>
                                <p:cTn id="180" presetID="14" presetClass="entr" presetSubtype="10" fill="hold" nodeType="withEffect">
                                  <p:stCondLst>
                                    <p:cond delay="500"/>
                                  </p:stCondLst>
                                  <p:childTnLst>
                                    <p:set>
                                      <p:cBhvr>
                                        <p:cTn id="181" dur="1" fill="hold">
                                          <p:stCondLst>
                                            <p:cond delay="0"/>
                                          </p:stCondLst>
                                        </p:cTn>
                                        <p:tgtEl>
                                          <p:spTgt spid="502"/>
                                        </p:tgtEl>
                                        <p:attrNameLst>
                                          <p:attrName>style.visibility</p:attrName>
                                        </p:attrNameLst>
                                      </p:cBhvr>
                                      <p:to>
                                        <p:strVal val="visible"/>
                                      </p:to>
                                    </p:set>
                                    <p:animEffect transition="in" filter="randombar(horizontal)">
                                      <p:cBhvr>
                                        <p:cTn id="182" dur="200"/>
                                        <p:tgtEl>
                                          <p:spTgt spid="502"/>
                                        </p:tgtEl>
                                      </p:cBhvr>
                                    </p:animEffect>
                                  </p:childTnLst>
                                </p:cTn>
                              </p:par>
                              <p:par>
                                <p:cTn id="183" presetID="14" presetClass="entr" presetSubtype="10" fill="hold" nodeType="withEffect">
                                  <p:stCondLst>
                                    <p:cond delay="900"/>
                                  </p:stCondLst>
                                  <p:childTnLst>
                                    <p:set>
                                      <p:cBhvr>
                                        <p:cTn id="184" dur="1" fill="hold">
                                          <p:stCondLst>
                                            <p:cond delay="0"/>
                                          </p:stCondLst>
                                        </p:cTn>
                                        <p:tgtEl>
                                          <p:spTgt spid="538"/>
                                        </p:tgtEl>
                                        <p:attrNameLst>
                                          <p:attrName>style.visibility</p:attrName>
                                        </p:attrNameLst>
                                      </p:cBhvr>
                                      <p:to>
                                        <p:strVal val="visible"/>
                                      </p:to>
                                    </p:set>
                                    <p:animEffect transition="in" filter="randombar(horizontal)">
                                      <p:cBhvr>
                                        <p:cTn id="185" dur="200"/>
                                        <p:tgtEl>
                                          <p:spTgt spid="538"/>
                                        </p:tgtEl>
                                      </p:cBhvr>
                                    </p:animEffect>
                                  </p:childTnLst>
                                </p:cTn>
                              </p:par>
                              <p:par>
                                <p:cTn id="186" presetID="14" presetClass="entr" presetSubtype="10" fill="hold" nodeType="withEffect">
                                  <p:stCondLst>
                                    <p:cond delay="1300"/>
                                  </p:stCondLst>
                                  <p:childTnLst>
                                    <p:set>
                                      <p:cBhvr>
                                        <p:cTn id="187" dur="1" fill="hold">
                                          <p:stCondLst>
                                            <p:cond delay="0"/>
                                          </p:stCondLst>
                                        </p:cTn>
                                        <p:tgtEl>
                                          <p:spTgt spid="556"/>
                                        </p:tgtEl>
                                        <p:attrNameLst>
                                          <p:attrName>style.visibility</p:attrName>
                                        </p:attrNameLst>
                                      </p:cBhvr>
                                      <p:to>
                                        <p:strVal val="visible"/>
                                      </p:to>
                                    </p:set>
                                    <p:animEffect transition="in" filter="randombar(horizontal)">
                                      <p:cBhvr>
                                        <p:cTn id="188" dur="200"/>
                                        <p:tgtEl>
                                          <p:spTgt spid="556"/>
                                        </p:tgtEl>
                                      </p:cBhvr>
                                    </p:animEffect>
                                  </p:childTnLst>
                                </p:cTn>
                              </p:par>
                            </p:childTnLst>
                          </p:cTn>
                        </p:par>
                      </p:childTnLst>
                    </p:cTn>
                  </p:par>
                  <p:par>
                    <p:cTn id="189" fill="hold">
                      <p:stCondLst>
                        <p:cond delay="indefinite"/>
                      </p:stCondLst>
                      <p:childTnLst>
                        <p:par>
                          <p:cTn id="190" fill="hold">
                            <p:stCondLst>
                              <p:cond delay="0"/>
                            </p:stCondLst>
                            <p:childTnLst>
                              <p:par>
                                <p:cTn id="191" presetID="14" presetClass="entr" presetSubtype="10" fill="hold" grpId="0" nodeType="clickEffect">
                                  <p:stCondLst>
                                    <p:cond delay="0"/>
                                  </p:stCondLst>
                                  <p:childTnLst>
                                    <p:set>
                                      <p:cBhvr>
                                        <p:cTn id="192" dur="1" fill="hold">
                                          <p:stCondLst>
                                            <p:cond delay="0"/>
                                          </p:stCondLst>
                                        </p:cTn>
                                        <p:tgtEl>
                                          <p:spTgt spid="577"/>
                                        </p:tgtEl>
                                        <p:attrNameLst>
                                          <p:attrName>style.visibility</p:attrName>
                                        </p:attrNameLst>
                                      </p:cBhvr>
                                      <p:to>
                                        <p:strVal val="visible"/>
                                      </p:to>
                                    </p:set>
                                    <p:animEffect transition="in" filter="randombar(horizontal)">
                                      <p:cBhvr>
                                        <p:cTn id="193" dur="300"/>
                                        <p:tgtEl>
                                          <p:spTgt spid="577"/>
                                        </p:tgtEl>
                                      </p:cBhvr>
                                    </p:animEffect>
                                  </p:childTnLst>
                                </p:cTn>
                              </p:par>
                            </p:childTnLst>
                          </p:cTn>
                        </p:par>
                        <p:par>
                          <p:cTn id="194" fill="hold">
                            <p:stCondLst>
                              <p:cond delay="300"/>
                            </p:stCondLst>
                            <p:childTnLst>
                              <p:par>
                                <p:cTn id="195" presetID="14" presetClass="entr" presetSubtype="10" fill="hold" grpId="0" nodeType="afterEffect">
                                  <p:stCondLst>
                                    <p:cond delay="0"/>
                                  </p:stCondLst>
                                  <p:childTnLst>
                                    <p:set>
                                      <p:cBhvr>
                                        <p:cTn id="196" dur="1" fill="hold">
                                          <p:stCondLst>
                                            <p:cond delay="0"/>
                                          </p:stCondLst>
                                        </p:cTn>
                                        <p:tgtEl>
                                          <p:spTgt spid="578"/>
                                        </p:tgtEl>
                                        <p:attrNameLst>
                                          <p:attrName>style.visibility</p:attrName>
                                        </p:attrNameLst>
                                      </p:cBhvr>
                                      <p:to>
                                        <p:strVal val="visible"/>
                                      </p:to>
                                    </p:set>
                                    <p:animEffect transition="in" filter="randombar(horizontal)">
                                      <p:cBhvr>
                                        <p:cTn id="197" dur="300"/>
                                        <p:tgtEl>
                                          <p:spTgt spid="578"/>
                                        </p:tgtEl>
                                      </p:cBhvr>
                                    </p:animEffect>
                                  </p:childTnLst>
                                </p:cTn>
                              </p:par>
                            </p:childTnLst>
                          </p:cTn>
                        </p:par>
                        <p:par>
                          <p:cTn id="198" fill="hold">
                            <p:stCondLst>
                              <p:cond delay="600"/>
                            </p:stCondLst>
                            <p:childTnLst>
                              <p:par>
                                <p:cTn id="199" presetID="14" presetClass="entr" presetSubtype="10" fill="hold" grpId="0" nodeType="afterEffect">
                                  <p:stCondLst>
                                    <p:cond delay="0"/>
                                  </p:stCondLst>
                                  <p:childTnLst>
                                    <p:set>
                                      <p:cBhvr>
                                        <p:cTn id="200" dur="1" fill="hold">
                                          <p:stCondLst>
                                            <p:cond delay="0"/>
                                          </p:stCondLst>
                                        </p:cTn>
                                        <p:tgtEl>
                                          <p:spTgt spid="580"/>
                                        </p:tgtEl>
                                        <p:attrNameLst>
                                          <p:attrName>style.visibility</p:attrName>
                                        </p:attrNameLst>
                                      </p:cBhvr>
                                      <p:to>
                                        <p:strVal val="visible"/>
                                      </p:to>
                                    </p:set>
                                    <p:animEffect transition="in" filter="randombar(horizontal)">
                                      <p:cBhvr>
                                        <p:cTn id="201" dur="300"/>
                                        <p:tgtEl>
                                          <p:spTgt spid="580"/>
                                        </p:tgtEl>
                                      </p:cBhvr>
                                    </p:animEffect>
                                  </p:childTnLst>
                                </p:cTn>
                              </p:par>
                            </p:childTnLst>
                          </p:cTn>
                        </p:par>
                        <p:par>
                          <p:cTn id="202" fill="hold">
                            <p:stCondLst>
                              <p:cond delay="900"/>
                            </p:stCondLst>
                            <p:childTnLst>
                              <p:par>
                                <p:cTn id="203" presetID="14" presetClass="entr" presetSubtype="10" fill="hold" grpId="0" nodeType="afterEffect">
                                  <p:stCondLst>
                                    <p:cond delay="0"/>
                                  </p:stCondLst>
                                  <p:childTnLst>
                                    <p:set>
                                      <p:cBhvr>
                                        <p:cTn id="204" dur="1" fill="hold">
                                          <p:stCondLst>
                                            <p:cond delay="0"/>
                                          </p:stCondLst>
                                        </p:cTn>
                                        <p:tgtEl>
                                          <p:spTgt spid="581"/>
                                        </p:tgtEl>
                                        <p:attrNameLst>
                                          <p:attrName>style.visibility</p:attrName>
                                        </p:attrNameLst>
                                      </p:cBhvr>
                                      <p:to>
                                        <p:strVal val="visible"/>
                                      </p:to>
                                    </p:set>
                                    <p:animEffect transition="in" filter="randombar(horizontal)">
                                      <p:cBhvr>
                                        <p:cTn id="205" dur="300"/>
                                        <p:tgtEl>
                                          <p:spTgt spid="581"/>
                                        </p:tgtEl>
                                      </p:cBhvr>
                                    </p:animEffect>
                                  </p:childTnLst>
                                </p:cTn>
                              </p:par>
                            </p:childTnLst>
                          </p:cTn>
                        </p:par>
                        <p:par>
                          <p:cTn id="206" fill="hold">
                            <p:stCondLst>
                              <p:cond delay="1200"/>
                            </p:stCondLst>
                            <p:childTnLst>
                              <p:par>
                                <p:cTn id="207" presetID="14" presetClass="entr" presetSubtype="10" fill="hold" grpId="0" nodeType="afterEffect">
                                  <p:stCondLst>
                                    <p:cond delay="0"/>
                                  </p:stCondLst>
                                  <p:childTnLst>
                                    <p:set>
                                      <p:cBhvr>
                                        <p:cTn id="208" dur="1" fill="hold">
                                          <p:stCondLst>
                                            <p:cond delay="0"/>
                                          </p:stCondLst>
                                        </p:cTn>
                                        <p:tgtEl>
                                          <p:spTgt spid="582"/>
                                        </p:tgtEl>
                                        <p:attrNameLst>
                                          <p:attrName>style.visibility</p:attrName>
                                        </p:attrNameLst>
                                      </p:cBhvr>
                                      <p:to>
                                        <p:strVal val="visible"/>
                                      </p:to>
                                    </p:set>
                                    <p:animEffect transition="in" filter="randombar(horizontal)">
                                      <p:cBhvr>
                                        <p:cTn id="209" dur="300"/>
                                        <p:tgtEl>
                                          <p:spTgt spid="582"/>
                                        </p:tgtEl>
                                      </p:cBhvr>
                                    </p:animEffect>
                                  </p:childTnLst>
                                </p:cTn>
                              </p:par>
                            </p:childTnLst>
                          </p:cTn>
                        </p:par>
                        <p:par>
                          <p:cTn id="210" fill="hold">
                            <p:stCondLst>
                              <p:cond delay="1500"/>
                            </p:stCondLst>
                            <p:childTnLst>
                              <p:par>
                                <p:cTn id="211" presetID="14" presetClass="entr" presetSubtype="10" fill="hold" grpId="0" nodeType="afterEffect">
                                  <p:stCondLst>
                                    <p:cond delay="0"/>
                                  </p:stCondLst>
                                  <p:childTnLst>
                                    <p:set>
                                      <p:cBhvr>
                                        <p:cTn id="212" dur="1" fill="hold">
                                          <p:stCondLst>
                                            <p:cond delay="0"/>
                                          </p:stCondLst>
                                        </p:cTn>
                                        <p:tgtEl>
                                          <p:spTgt spid="583"/>
                                        </p:tgtEl>
                                        <p:attrNameLst>
                                          <p:attrName>style.visibility</p:attrName>
                                        </p:attrNameLst>
                                      </p:cBhvr>
                                      <p:to>
                                        <p:strVal val="visible"/>
                                      </p:to>
                                    </p:set>
                                    <p:animEffect transition="in" filter="randombar(horizontal)">
                                      <p:cBhvr>
                                        <p:cTn id="213" dur="300"/>
                                        <p:tgtEl>
                                          <p:spTgt spid="583"/>
                                        </p:tgtEl>
                                      </p:cBhvr>
                                    </p:animEffect>
                                  </p:childTnLst>
                                </p:cTn>
                              </p:par>
                            </p:childTnLst>
                          </p:cTn>
                        </p:par>
                        <p:par>
                          <p:cTn id="214" fill="hold">
                            <p:stCondLst>
                              <p:cond delay="1800"/>
                            </p:stCondLst>
                            <p:childTnLst>
                              <p:par>
                                <p:cTn id="215" presetID="14" presetClass="entr" presetSubtype="10" fill="hold" grpId="0" nodeType="afterEffect">
                                  <p:stCondLst>
                                    <p:cond delay="0"/>
                                  </p:stCondLst>
                                  <p:childTnLst>
                                    <p:set>
                                      <p:cBhvr>
                                        <p:cTn id="216" dur="1" fill="hold">
                                          <p:stCondLst>
                                            <p:cond delay="0"/>
                                          </p:stCondLst>
                                        </p:cTn>
                                        <p:tgtEl>
                                          <p:spTgt spid="584"/>
                                        </p:tgtEl>
                                        <p:attrNameLst>
                                          <p:attrName>style.visibility</p:attrName>
                                        </p:attrNameLst>
                                      </p:cBhvr>
                                      <p:to>
                                        <p:strVal val="visible"/>
                                      </p:to>
                                    </p:set>
                                    <p:animEffect transition="in" filter="randombar(horizontal)">
                                      <p:cBhvr>
                                        <p:cTn id="217" dur="300"/>
                                        <p:tgtEl>
                                          <p:spTgt spid="584"/>
                                        </p:tgtEl>
                                      </p:cBhvr>
                                    </p:animEffect>
                                  </p:childTnLst>
                                </p:cTn>
                              </p:par>
                            </p:childTnLst>
                          </p:cTn>
                        </p:par>
                        <p:par>
                          <p:cTn id="218" fill="hold">
                            <p:stCondLst>
                              <p:cond delay="2100"/>
                            </p:stCondLst>
                            <p:childTnLst>
                              <p:par>
                                <p:cTn id="219" presetID="9" presetClass="emph" presetSubtype="0" nodeType="afterEffect">
                                  <p:stCondLst>
                                    <p:cond delay="0"/>
                                  </p:stCondLst>
                                  <p:childTnLst>
                                    <p:set>
                                      <p:cBhvr>
                                        <p:cTn id="220" dur="indefinite"/>
                                        <p:tgtEl>
                                          <p:spTgt spid="322"/>
                                        </p:tgtEl>
                                        <p:attrNameLst>
                                          <p:attrName>style.opacity</p:attrName>
                                        </p:attrNameLst>
                                      </p:cBhvr>
                                      <p:to>
                                        <p:strVal val="0.25"/>
                                      </p:to>
                                    </p:set>
                                    <p:animEffect filter="image" prLst="opacity: 0.25">
                                      <p:cBhvr rctx="IE">
                                        <p:cTn id="221" dur="indefinite"/>
                                        <p:tgtEl>
                                          <p:spTgt spid="322"/>
                                        </p:tgtEl>
                                      </p:cBhvr>
                                    </p:animEffect>
                                  </p:childTnLst>
                                </p:cTn>
                              </p:par>
                              <p:par>
                                <p:cTn id="222" presetID="9" presetClass="emph" presetSubtype="0" grpId="1" nodeType="withEffect">
                                  <p:stCondLst>
                                    <p:cond delay="0"/>
                                  </p:stCondLst>
                                  <p:childTnLst>
                                    <p:set>
                                      <p:cBhvr>
                                        <p:cTn id="223" dur="indefinite"/>
                                        <p:tgtEl>
                                          <p:spTgt spid="325"/>
                                        </p:tgtEl>
                                        <p:attrNameLst>
                                          <p:attrName>style.opacity</p:attrName>
                                        </p:attrNameLst>
                                      </p:cBhvr>
                                      <p:to>
                                        <p:strVal val="0.25"/>
                                      </p:to>
                                    </p:set>
                                    <p:animEffect filter="image" prLst="opacity: 0.25">
                                      <p:cBhvr rctx="IE">
                                        <p:cTn id="224" dur="indefinite"/>
                                        <p:tgtEl>
                                          <p:spTgt spid="325"/>
                                        </p:tgtEl>
                                      </p:cBhvr>
                                    </p:animEffect>
                                  </p:childTnLst>
                                </p:cTn>
                              </p:par>
                              <p:par>
                                <p:cTn id="225" presetID="9" presetClass="emph" presetSubtype="0" nodeType="withEffect">
                                  <p:stCondLst>
                                    <p:cond delay="0"/>
                                  </p:stCondLst>
                                  <p:childTnLst>
                                    <p:set>
                                      <p:cBhvr>
                                        <p:cTn id="226" dur="indefinite"/>
                                        <p:tgtEl>
                                          <p:spTgt spid="408"/>
                                        </p:tgtEl>
                                        <p:attrNameLst>
                                          <p:attrName>style.opacity</p:attrName>
                                        </p:attrNameLst>
                                      </p:cBhvr>
                                      <p:to>
                                        <p:strVal val="0.25"/>
                                      </p:to>
                                    </p:set>
                                    <p:animEffect filter="image" prLst="opacity: 0.25">
                                      <p:cBhvr rctx="IE">
                                        <p:cTn id="227" dur="indefinite"/>
                                        <p:tgtEl>
                                          <p:spTgt spid="408"/>
                                        </p:tgtEl>
                                      </p:cBhvr>
                                    </p:animEffect>
                                  </p:childTnLst>
                                </p:cTn>
                              </p:par>
                              <p:par>
                                <p:cTn id="228" presetID="9" presetClass="emph" presetSubtype="0" nodeType="withEffect">
                                  <p:stCondLst>
                                    <p:cond delay="0"/>
                                  </p:stCondLst>
                                  <p:childTnLst>
                                    <p:set>
                                      <p:cBhvr>
                                        <p:cTn id="229" dur="indefinite"/>
                                        <p:tgtEl>
                                          <p:spTgt spid="354"/>
                                        </p:tgtEl>
                                        <p:attrNameLst>
                                          <p:attrName>style.opacity</p:attrName>
                                        </p:attrNameLst>
                                      </p:cBhvr>
                                      <p:to>
                                        <p:strVal val="0.25"/>
                                      </p:to>
                                    </p:set>
                                    <p:animEffect filter="image" prLst="opacity: 0.25">
                                      <p:cBhvr rctx="IE">
                                        <p:cTn id="230" dur="indefinite"/>
                                        <p:tgtEl>
                                          <p:spTgt spid="354"/>
                                        </p:tgtEl>
                                      </p:cBhvr>
                                    </p:animEffect>
                                  </p:childTnLst>
                                </p:cTn>
                              </p:par>
                              <p:par>
                                <p:cTn id="231" presetID="9" presetClass="emph" presetSubtype="0" nodeType="withEffect">
                                  <p:stCondLst>
                                    <p:cond delay="0"/>
                                  </p:stCondLst>
                                  <p:childTnLst>
                                    <p:set>
                                      <p:cBhvr>
                                        <p:cTn id="232" dur="indefinite"/>
                                        <p:tgtEl>
                                          <p:spTgt spid="390"/>
                                        </p:tgtEl>
                                        <p:attrNameLst>
                                          <p:attrName>style.opacity</p:attrName>
                                        </p:attrNameLst>
                                      </p:cBhvr>
                                      <p:to>
                                        <p:strVal val="0.25"/>
                                      </p:to>
                                    </p:set>
                                    <p:animEffect filter="image" prLst="opacity: 0.25">
                                      <p:cBhvr rctx="IE">
                                        <p:cTn id="233" dur="indefinite"/>
                                        <p:tgtEl>
                                          <p:spTgt spid="390"/>
                                        </p:tgtEl>
                                      </p:cBhvr>
                                    </p:animEffect>
                                  </p:childTnLst>
                                </p:cTn>
                              </p:par>
                              <p:par>
                                <p:cTn id="234" presetID="9" presetClass="emph" presetSubtype="0" nodeType="withEffect">
                                  <p:stCondLst>
                                    <p:cond delay="0"/>
                                  </p:stCondLst>
                                  <p:childTnLst>
                                    <p:set>
                                      <p:cBhvr>
                                        <p:cTn id="235" dur="indefinite"/>
                                        <p:tgtEl>
                                          <p:spTgt spid="426"/>
                                        </p:tgtEl>
                                        <p:attrNameLst>
                                          <p:attrName>style.opacity</p:attrName>
                                        </p:attrNameLst>
                                      </p:cBhvr>
                                      <p:to>
                                        <p:strVal val="0.25"/>
                                      </p:to>
                                    </p:set>
                                    <p:animEffect filter="image" prLst="opacity: 0.25">
                                      <p:cBhvr rctx="IE">
                                        <p:cTn id="236" dur="indefinite"/>
                                        <p:tgtEl>
                                          <p:spTgt spid="426"/>
                                        </p:tgtEl>
                                      </p:cBhvr>
                                    </p:animEffect>
                                  </p:childTnLst>
                                </p:cTn>
                              </p:par>
                              <p:par>
                                <p:cTn id="237" presetID="9" presetClass="emph" presetSubtype="0" nodeType="withEffect">
                                  <p:stCondLst>
                                    <p:cond delay="0"/>
                                  </p:stCondLst>
                                  <p:childTnLst>
                                    <p:set>
                                      <p:cBhvr>
                                        <p:cTn id="238" dur="indefinite"/>
                                        <p:tgtEl>
                                          <p:spTgt spid="444"/>
                                        </p:tgtEl>
                                        <p:attrNameLst>
                                          <p:attrName>style.opacity</p:attrName>
                                        </p:attrNameLst>
                                      </p:cBhvr>
                                      <p:to>
                                        <p:strVal val="0.25"/>
                                      </p:to>
                                    </p:set>
                                    <p:animEffect filter="image" prLst="opacity: 0.25">
                                      <p:cBhvr rctx="IE">
                                        <p:cTn id="239" dur="indefinite"/>
                                        <p:tgtEl>
                                          <p:spTgt spid="444"/>
                                        </p:tgtEl>
                                      </p:cBhvr>
                                    </p:animEffect>
                                  </p:childTnLst>
                                </p:cTn>
                              </p:par>
                              <p:par>
                                <p:cTn id="240" presetID="9" presetClass="emph" presetSubtype="0" nodeType="withEffect">
                                  <p:stCondLst>
                                    <p:cond delay="0"/>
                                  </p:stCondLst>
                                  <p:childTnLst>
                                    <p:set>
                                      <p:cBhvr>
                                        <p:cTn id="241" dur="indefinite"/>
                                        <p:tgtEl>
                                          <p:spTgt spid="326"/>
                                        </p:tgtEl>
                                        <p:attrNameLst>
                                          <p:attrName>style.opacity</p:attrName>
                                        </p:attrNameLst>
                                      </p:cBhvr>
                                      <p:to>
                                        <p:strVal val="0.25"/>
                                      </p:to>
                                    </p:set>
                                    <p:animEffect filter="image" prLst="opacity: 0.25">
                                      <p:cBhvr rctx="IE">
                                        <p:cTn id="242" dur="indefinite"/>
                                        <p:tgtEl>
                                          <p:spTgt spid="326"/>
                                        </p:tgtEl>
                                      </p:cBhvr>
                                    </p:animEffect>
                                  </p:childTnLst>
                                </p:cTn>
                              </p:par>
                              <p:par>
                                <p:cTn id="243" presetID="9" presetClass="emph" presetSubtype="0" nodeType="withEffect">
                                  <p:stCondLst>
                                    <p:cond delay="0"/>
                                  </p:stCondLst>
                                  <p:childTnLst>
                                    <p:set>
                                      <p:cBhvr>
                                        <p:cTn id="244" dur="indefinite"/>
                                        <p:tgtEl>
                                          <p:spTgt spid="520"/>
                                        </p:tgtEl>
                                        <p:attrNameLst>
                                          <p:attrName>style.opacity</p:attrName>
                                        </p:attrNameLst>
                                      </p:cBhvr>
                                      <p:to>
                                        <p:strVal val="0.25"/>
                                      </p:to>
                                    </p:set>
                                    <p:animEffect filter="image" prLst="opacity: 0.25">
                                      <p:cBhvr rctx="IE">
                                        <p:cTn id="245" dur="indefinite"/>
                                        <p:tgtEl>
                                          <p:spTgt spid="520"/>
                                        </p:tgtEl>
                                      </p:cBhvr>
                                    </p:animEffect>
                                  </p:childTnLst>
                                </p:cTn>
                              </p:par>
                              <p:par>
                                <p:cTn id="246" presetID="9" presetClass="emph" presetSubtype="0" nodeType="withEffect">
                                  <p:stCondLst>
                                    <p:cond delay="0"/>
                                  </p:stCondLst>
                                  <p:childTnLst>
                                    <p:set>
                                      <p:cBhvr>
                                        <p:cTn id="247" dur="indefinite"/>
                                        <p:tgtEl>
                                          <p:spTgt spid="466"/>
                                        </p:tgtEl>
                                        <p:attrNameLst>
                                          <p:attrName>style.opacity</p:attrName>
                                        </p:attrNameLst>
                                      </p:cBhvr>
                                      <p:to>
                                        <p:strVal val="0.25"/>
                                      </p:to>
                                    </p:set>
                                    <p:animEffect filter="image" prLst="opacity: 0.25">
                                      <p:cBhvr rctx="IE">
                                        <p:cTn id="248" dur="indefinite"/>
                                        <p:tgtEl>
                                          <p:spTgt spid="466"/>
                                        </p:tgtEl>
                                      </p:cBhvr>
                                    </p:animEffect>
                                  </p:childTnLst>
                                </p:cTn>
                              </p:par>
                              <p:par>
                                <p:cTn id="249" presetID="9" presetClass="emph" presetSubtype="0" nodeType="withEffect">
                                  <p:stCondLst>
                                    <p:cond delay="0"/>
                                  </p:stCondLst>
                                  <p:childTnLst>
                                    <p:set>
                                      <p:cBhvr>
                                        <p:cTn id="250" dur="indefinite"/>
                                        <p:tgtEl>
                                          <p:spTgt spid="502"/>
                                        </p:tgtEl>
                                        <p:attrNameLst>
                                          <p:attrName>style.opacity</p:attrName>
                                        </p:attrNameLst>
                                      </p:cBhvr>
                                      <p:to>
                                        <p:strVal val="0.25"/>
                                      </p:to>
                                    </p:set>
                                    <p:animEffect filter="image" prLst="opacity: 0.25">
                                      <p:cBhvr rctx="IE">
                                        <p:cTn id="251" dur="indefinite"/>
                                        <p:tgtEl>
                                          <p:spTgt spid="502"/>
                                        </p:tgtEl>
                                      </p:cBhvr>
                                    </p:animEffect>
                                  </p:childTnLst>
                                </p:cTn>
                              </p:par>
                              <p:par>
                                <p:cTn id="252" presetID="9" presetClass="emph" presetSubtype="0" nodeType="withEffect">
                                  <p:stCondLst>
                                    <p:cond delay="0"/>
                                  </p:stCondLst>
                                  <p:childTnLst>
                                    <p:set>
                                      <p:cBhvr>
                                        <p:cTn id="253" dur="indefinite"/>
                                        <p:tgtEl>
                                          <p:spTgt spid="538"/>
                                        </p:tgtEl>
                                        <p:attrNameLst>
                                          <p:attrName>style.opacity</p:attrName>
                                        </p:attrNameLst>
                                      </p:cBhvr>
                                      <p:to>
                                        <p:strVal val="0.25"/>
                                      </p:to>
                                    </p:set>
                                    <p:animEffect filter="image" prLst="opacity: 0.25">
                                      <p:cBhvr rctx="IE">
                                        <p:cTn id="254" dur="indefinite"/>
                                        <p:tgtEl>
                                          <p:spTgt spid="538"/>
                                        </p:tgtEl>
                                      </p:cBhvr>
                                    </p:animEffect>
                                  </p:childTnLst>
                                </p:cTn>
                              </p:par>
                              <p:par>
                                <p:cTn id="255" presetID="9" presetClass="emph" presetSubtype="0" nodeType="withEffect">
                                  <p:stCondLst>
                                    <p:cond delay="0"/>
                                  </p:stCondLst>
                                  <p:childTnLst>
                                    <p:set>
                                      <p:cBhvr>
                                        <p:cTn id="256" dur="indefinite"/>
                                        <p:tgtEl>
                                          <p:spTgt spid="556"/>
                                        </p:tgtEl>
                                        <p:attrNameLst>
                                          <p:attrName>style.opacity</p:attrName>
                                        </p:attrNameLst>
                                      </p:cBhvr>
                                      <p:to>
                                        <p:strVal val="0.25"/>
                                      </p:to>
                                    </p:set>
                                    <p:animEffect filter="image" prLst="opacity: 0.25">
                                      <p:cBhvr rctx="IE">
                                        <p:cTn id="257" dur="indefinite"/>
                                        <p:tgtEl>
                                          <p:spTgt spid="556"/>
                                        </p:tgtEl>
                                      </p:cBhvr>
                                    </p:animEffect>
                                  </p:childTnLst>
                                </p:cTn>
                              </p:par>
                              <p:par>
                                <p:cTn id="258" presetID="9" presetClass="emph" presetSubtype="0" grpId="1" nodeType="withEffect">
                                  <p:stCondLst>
                                    <p:cond delay="0"/>
                                  </p:stCondLst>
                                  <p:childTnLst>
                                    <p:set>
                                      <p:cBhvr>
                                        <p:cTn id="259" dur="indefinite"/>
                                        <p:tgtEl>
                                          <p:spTgt spid="580"/>
                                        </p:tgtEl>
                                        <p:attrNameLst>
                                          <p:attrName>style.opacity</p:attrName>
                                        </p:attrNameLst>
                                      </p:cBhvr>
                                      <p:to>
                                        <p:strVal val="0.25"/>
                                      </p:to>
                                    </p:set>
                                    <p:animEffect filter="image" prLst="opacity: 0.25">
                                      <p:cBhvr rctx="IE">
                                        <p:cTn id="260" dur="indefinite"/>
                                        <p:tgtEl>
                                          <p:spTgt spid="580"/>
                                        </p:tgtEl>
                                      </p:cBhvr>
                                    </p:animEffect>
                                  </p:childTnLst>
                                </p:cTn>
                              </p:par>
                              <p:par>
                                <p:cTn id="261" presetID="9" presetClass="emph" presetSubtype="0" grpId="1" nodeType="withEffect">
                                  <p:stCondLst>
                                    <p:cond delay="0"/>
                                  </p:stCondLst>
                                  <p:childTnLst>
                                    <p:set>
                                      <p:cBhvr>
                                        <p:cTn id="262" dur="indefinite"/>
                                        <p:tgtEl>
                                          <p:spTgt spid="582"/>
                                        </p:tgtEl>
                                        <p:attrNameLst>
                                          <p:attrName>style.opacity</p:attrName>
                                        </p:attrNameLst>
                                      </p:cBhvr>
                                      <p:to>
                                        <p:strVal val="0.25"/>
                                      </p:to>
                                    </p:set>
                                    <p:animEffect filter="image" prLst="opacity: 0.25">
                                      <p:cBhvr rctx="IE">
                                        <p:cTn id="263" dur="indefinite"/>
                                        <p:tgtEl>
                                          <p:spTgt spid="582"/>
                                        </p:tgtEl>
                                      </p:cBhvr>
                                    </p:animEffect>
                                  </p:childTnLst>
                                </p:cTn>
                              </p:par>
                              <p:par>
                                <p:cTn id="264" presetID="9" presetClass="emph" presetSubtype="0" grpId="1" nodeType="withEffect">
                                  <p:stCondLst>
                                    <p:cond delay="0"/>
                                  </p:stCondLst>
                                  <p:childTnLst>
                                    <p:set>
                                      <p:cBhvr>
                                        <p:cTn id="265" dur="indefinite"/>
                                        <p:tgtEl>
                                          <p:spTgt spid="584"/>
                                        </p:tgtEl>
                                        <p:attrNameLst>
                                          <p:attrName>style.opacity</p:attrName>
                                        </p:attrNameLst>
                                      </p:cBhvr>
                                      <p:to>
                                        <p:strVal val="0.25"/>
                                      </p:to>
                                    </p:set>
                                    <p:animEffect filter="image" prLst="opacity: 0.25">
                                      <p:cBhvr rctx="IE">
                                        <p:cTn id="266" dur="indefinite"/>
                                        <p:tgtEl>
                                          <p:spTgt spid="584"/>
                                        </p:tgtEl>
                                      </p:cBhvr>
                                    </p:animEffect>
                                  </p:childTnLst>
                                </p:cTn>
                              </p:par>
                              <p:par>
                                <p:cTn id="267" presetID="9" presetClass="emph" presetSubtype="0" nodeType="withEffect">
                                  <p:stCondLst>
                                    <p:cond delay="0"/>
                                  </p:stCondLst>
                                  <p:childTnLst>
                                    <p:set>
                                      <p:cBhvr>
                                        <p:cTn id="268" dur="indefinite"/>
                                        <p:tgtEl>
                                          <p:spTgt spid="408"/>
                                        </p:tgtEl>
                                        <p:attrNameLst>
                                          <p:attrName>style.opacity</p:attrName>
                                        </p:attrNameLst>
                                      </p:cBhvr>
                                      <p:to>
                                        <p:strVal val="0.25"/>
                                      </p:to>
                                    </p:set>
                                    <p:animEffect filter="image" prLst="opacity: 0.25">
                                      <p:cBhvr rctx="IE">
                                        <p:cTn id="269" dur="indefinite"/>
                                        <p:tgtEl>
                                          <p:spTgt spid="408"/>
                                        </p:tgtEl>
                                      </p:cBhvr>
                                    </p:animEffect>
                                  </p:childTnLst>
                                </p:cTn>
                              </p:par>
                              <p:par>
                                <p:cTn id="270" presetID="9" presetClass="emph" presetSubtype="0" grpId="1" nodeType="withEffect">
                                  <p:stCondLst>
                                    <p:cond delay="0"/>
                                  </p:stCondLst>
                                  <p:childTnLst>
                                    <p:set>
                                      <p:cBhvr>
                                        <p:cTn id="271" dur="indefinite"/>
                                        <p:tgtEl>
                                          <p:spTgt spid="577"/>
                                        </p:tgtEl>
                                        <p:attrNameLst>
                                          <p:attrName>style.opacity</p:attrName>
                                        </p:attrNameLst>
                                      </p:cBhvr>
                                      <p:to>
                                        <p:strVal val="0.25"/>
                                      </p:to>
                                    </p:set>
                                    <p:animEffect filter="image" prLst="opacity: 0.25">
                                      <p:cBhvr rctx="IE">
                                        <p:cTn id="272" dur="indefinite"/>
                                        <p:tgtEl>
                                          <p:spTgt spid="577"/>
                                        </p:tgtEl>
                                      </p:cBhvr>
                                    </p:animEffect>
                                  </p:childTnLst>
                                </p:cTn>
                              </p:par>
                              <p:par>
                                <p:cTn id="273" presetID="9" presetClass="emph" presetSubtype="0" grpId="1" nodeType="withEffect">
                                  <p:stCondLst>
                                    <p:cond delay="0"/>
                                  </p:stCondLst>
                                  <p:childTnLst>
                                    <p:set>
                                      <p:cBhvr>
                                        <p:cTn id="274" dur="indefinite"/>
                                        <p:tgtEl>
                                          <p:spTgt spid="578"/>
                                        </p:tgtEl>
                                        <p:attrNameLst>
                                          <p:attrName>style.opacity</p:attrName>
                                        </p:attrNameLst>
                                      </p:cBhvr>
                                      <p:to>
                                        <p:strVal val="0.25"/>
                                      </p:to>
                                    </p:set>
                                    <p:animEffect filter="image" prLst="opacity: 0.25">
                                      <p:cBhvr rctx="IE">
                                        <p:cTn id="275" dur="indefinite"/>
                                        <p:tgtEl>
                                          <p:spTgt spid="578"/>
                                        </p:tgtEl>
                                      </p:cBhvr>
                                    </p:animEffect>
                                  </p:childTnLst>
                                </p:cTn>
                              </p:par>
                              <p:par>
                                <p:cTn id="276" presetID="9" presetClass="emph" presetSubtype="0" grpId="1" nodeType="withEffect">
                                  <p:stCondLst>
                                    <p:cond delay="0"/>
                                  </p:stCondLst>
                                  <p:childTnLst>
                                    <p:set>
                                      <p:cBhvr>
                                        <p:cTn id="277" dur="indefinite"/>
                                        <p:tgtEl>
                                          <p:spTgt spid="583"/>
                                        </p:tgtEl>
                                        <p:attrNameLst>
                                          <p:attrName>style.opacity</p:attrName>
                                        </p:attrNameLst>
                                      </p:cBhvr>
                                      <p:to>
                                        <p:strVal val="0.25"/>
                                      </p:to>
                                    </p:set>
                                    <p:animEffect filter="image" prLst="opacity: 0.25">
                                      <p:cBhvr rctx="IE">
                                        <p:cTn id="278" dur="indefinite"/>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96" grpId="0" animBg="1"/>
      <p:bldP spid="323" grpId="0" animBg="1"/>
      <p:bldP spid="325" grpId="0" animBg="1"/>
      <p:bldP spid="325" grpId="1" animBg="1"/>
      <p:bldP spid="345" grpId="0" animBg="1"/>
      <p:bldP spid="345" grpId="1" animBg="1"/>
      <p:bldP spid="346" grpId="0" animBg="1"/>
      <p:bldP spid="346" grpId="1" animBg="1"/>
      <p:bldP spid="347" grpId="0" animBg="1"/>
      <p:bldP spid="347" grpId="1" animBg="1"/>
      <p:bldP spid="348" grpId="0" animBg="1"/>
      <p:bldP spid="348" grpId="1" animBg="1"/>
      <p:bldP spid="349" grpId="0" animBg="1"/>
      <p:bldP spid="349" grpId="1" animBg="1"/>
      <p:bldP spid="577" grpId="0" animBg="1"/>
      <p:bldP spid="577" grpId="1" animBg="1"/>
      <p:bldP spid="578" grpId="0" animBg="1"/>
      <p:bldP spid="578" grpId="1" animBg="1"/>
      <p:bldP spid="580" grpId="0" animBg="1"/>
      <p:bldP spid="580" grpId="1" animBg="1"/>
      <p:bldP spid="581" grpId="0" animBg="1"/>
      <p:bldP spid="582" grpId="0" animBg="1"/>
      <p:bldP spid="582" grpId="1" animBg="1"/>
      <p:bldP spid="583" grpId="0" animBg="1"/>
      <p:bldP spid="583" grpId="1" animBg="1"/>
      <p:bldP spid="584" grpId="0" animBg="1"/>
      <p:bldP spid="58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4481227"/>
          </a:xfrm>
        </p:spPr>
        <p:txBody>
          <a:bodyPr/>
          <a:lstStyle/>
          <a:p>
            <a:r>
              <a:rPr lang="en-US" dirty="0"/>
              <a:t>Building 100% reliability is like chasing chickens</a:t>
            </a:r>
          </a:p>
          <a:p>
            <a:r>
              <a:rPr lang="en-US" i="1" dirty="0"/>
              <a:t>	“Just when you think you’ve got one, 4 more show up”</a:t>
            </a:r>
          </a:p>
          <a:p>
            <a:r>
              <a:rPr lang="en-US" dirty="0"/>
              <a:t>Accept failure as the norm; </a:t>
            </a:r>
            <a:r>
              <a:rPr lang="en-US" b="1" dirty="0"/>
              <a:t>you’ll sleep well at night</a:t>
            </a:r>
          </a:p>
          <a:p>
            <a:r>
              <a:rPr lang="en-US" dirty="0"/>
              <a:t>Use the modern tools and technologies</a:t>
            </a:r>
          </a:p>
          <a:p>
            <a:r>
              <a:rPr lang="en-US" i="1" dirty="0"/>
              <a:t>	“Containers are the unreliable service packaging format”</a:t>
            </a:r>
          </a:p>
          <a:p>
            <a:r>
              <a:rPr lang="en-US" dirty="0"/>
              <a:t>	Orchestrators (Kubernetes) are your nighttime managers</a:t>
            </a:r>
          </a:p>
          <a:p>
            <a:r>
              <a:rPr lang="en-US" dirty="0"/>
              <a:t>	Take the time to fully adapt to container first programming</a:t>
            </a:r>
            <a:br>
              <a:rPr lang="en-US" dirty="0"/>
            </a:br>
            <a:r>
              <a:rPr lang="en-US" dirty="0"/>
              <a:t>				</a:t>
            </a:r>
            <a:r>
              <a:rPr lang="en-US" b="1" i="1" dirty="0"/>
              <a:t>– this is a paradigm shift</a:t>
            </a:r>
          </a:p>
          <a:p>
            <a:r>
              <a:rPr lang="en-US" dirty="0"/>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dirty="0"/>
              <a:t>Specifics We’ve </a:t>
            </a:r>
            <a:r>
              <a:rPr lang="en-US" dirty="0" err="1"/>
              <a:t>Demo’d</a:t>
            </a:r>
            <a:endParaRPr lang="en-US" dirty="0"/>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5219891"/>
          </a:xfrm>
        </p:spPr>
        <p:txBody>
          <a:bodyPr/>
          <a:lstStyle/>
          <a:p>
            <a:pPr lvl="1"/>
            <a:r>
              <a:rPr lang="en-US" sz="3200" dirty="0"/>
              <a:t>Retries </a:t>
            </a:r>
            <a:r>
              <a:rPr lang="en-US" sz="2800" i="1" dirty="0"/>
              <a:t>– .NET Core </a:t>
            </a:r>
            <a:r>
              <a:rPr lang="en-US" sz="2800" i="1" dirty="0" err="1"/>
              <a:t>HttpPolicyExtensions</a:t>
            </a:r>
            <a:r>
              <a:rPr lang="en-US" sz="2800" i="1" dirty="0"/>
              <a:t> (</a:t>
            </a:r>
            <a:r>
              <a:rPr lang="en-US" sz="2800" i="1" dirty="0" err="1"/>
              <a:t>RetryExtensions</a:t>
            </a:r>
            <a:r>
              <a:rPr lang="en-US" sz="2800" i="1" dirty="0"/>
              <a:t>)</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a:t>
            </a:r>
            <a:r>
              <a:rPr lang="en-US" i="1" dirty="0" err="1"/>
              <a:t>CircuitBreakerAsync</a:t>
            </a:r>
            <a:endParaRPr lang="en-US" sz="3200" i="1" dirty="0"/>
          </a:p>
          <a:p>
            <a:pPr lvl="1"/>
            <a:r>
              <a:rPr lang="en-US" sz="3200" dirty="0"/>
              <a:t>Message Queues </a:t>
            </a:r>
            <a:r>
              <a:rPr lang="en-US" i="1" dirty="0"/>
              <a:t>– Azure Storage Queue - .9999 SLA</a:t>
            </a:r>
            <a:endParaRPr lang="en-US" sz="3200" i="1" dirty="0"/>
          </a:p>
          <a:p>
            <a:pPr lvl="1"/>
            <a:r>
              <a:rPr lang="en-US" sz="3200" dirty="0"/>
              <a:t>Extract Configuration </a:t>
            </a:r>
            <a:r>
              <a:rPr lang="en-US" sz="2800" i="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t>
            </a:r>
            <a:r>
              <a:rPr lang="en-US" dirty="0" err="1"/>
              <a:t>config.AddKeyPerFile</a:t>
            </a:r>
            <a:r>
              <a:rPr lang="en-US" dirty="0"/>
              <a:t>(</a:t>
            </a:r>
            <a:r>
              <a:rPr lang="en-US" dirty="0" err="1"/>
              <a:t>configPath</a:t>
            </a:r>
            <a:r>
              <a:rPr lang="en-US" dirty="0"/>
              <a:t>, true)</a:t>
            </a:r>
            <a:endParaRPr lang="en-US" sz="3200" i="1" dirty="0"/>
          </a:p>
          <a:p>
            <a:pPr lvl="1"/>
            <a:r>
              <a:rPr lang="en-US" sz="3200" dirty="0"/>
              <a:t>Kubernetes Secrets – keep your secrets… secret, but fast</a:t>
            </a:r>
          </a:p>
          <a:p>
            <a:pPr lvl="1"/>
            <a:r>
              <a:rPr lang="en-US" sz="3200" dirty="0"/>
              <a:t>State Management – support multiple nodes</a:t>
            </a:r>
          </a:p>
          <a:p>
            <a:pPr lvl="1"/>
            <a:r>
              <a:rPr lang="en-US" sz="1800" dirty="0" err="1">
                <a:latin typeface="Courier New" panose="02070309020205020404" pitchFamily="49" charset="0"/>
                <a:cs typeface="Courier New" panose="02070309020205020404" pitchFamily="49" charset="0"/>
              </a:rPr>
              <a:t>services.AddDataProtection</a:t>
            </a:r>
            <a:r>
              <a:rPr lang="en-US" sz="1800" dirty="0">
                <a:latin typeface="Courier New" panose="02070309020205020404" pitchFamily="49" charset="0"/>
                <a:cs typeface="Courier New" panose="02070309020205020404" pitchFamily="49" charset="0"/>
              </a:rPr>
              <a:t>()</a:t>
            </a:r>
          </a:p>
          <a:p>
            <a:pPr lvl="1"/>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PersistKeysToAzureBlobStorage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GetBlobContainer</a:t>
            </a:r>
            <a:r>
              <a:rPr lang="en-US" sz="1800" dirty="0">
                <a:latin typeface="Courier New" panose="02070309020205020404" pitchFamily="49" charset="0"/>
                <a:cs typeface="Courier New" panose="02070309020205020404" pitchFamily="49" charset="0"/>
              </a:rPr>
              <a:t>(), "keys");</a:t>
            </a:r>
          </a:p>
          <a:p>
            <a:endParaRPr lang="en-US" dirty="0"/>
          </a:p>
        </p:txBody>
      </p:sp>
    </p:spTree>
    <p:extLst>
      <p:ext uri="{BB962C8B-B14F-4D97-AF65-F5344CB8AC3E}">
        <p14:creationId xmlns:p14="http://schemas.microsoft.com/office/powerpoint/2010/main" val="25130034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9241-97CB-4561-9CEE-83E8B9E2A9C8}"/>
              </a:ext>
            </a:extLst>
          </p:cNvPr>
          <p:cNvSpPr>
            <a:spLocks noGrp="1"/>
          </p:cNvSpPr>
          <p:nvPr>
            <p:ph type="title"/>
          </p:nvPr>
        </p:nvSpPr>
        <p:spPr/>
        <p:txBody>
          <a:bodyPr/>
          <a:lstStyle/>
          <a:p>
            <a:r>
              <a:rPr lang="en-US" dirty="0"/>
              <a:t>Info</a:t>
            </a:r>
          </a:p>
        </p:txBody>
      </p:sp>
      <p:sp>
        <p:nvSpPr>
          <p:cNvPr id="3" name="Text Placeholder 2">
            <a:extLst>
              <a:ext uri="{FF2B5EF4-FFF2-40B4-BE49-F238E27FC236}">
                <a16:creationId xmlns:a16="http://schemas.microsoft.com/office/drawing/2014/main" id="{A8BC594A-F2F4-460F-803C-20EC60B23CA6}"/>
              </a:ext>
            </a:extLst>
          </p:cNvPr>
          <p:cNvSpPr>
            <a:spLocks noGrp="1"/>
          </p:cNvSpPr>
          <p:nvPr>
            <p:ph type="body" sz="quarter" idx="10"/>
          </p:nvPr>
        </p:nvSpPr>
        <p:spPr>
          <a:xfrm>
            <a:off x="586390" y="1212301"/>
            <a:ext cx="11018520" cy="5601533"/>
          </a:xfrm>
        </p:spPr>
        <p:txBody>
          <a:bodyPr/>
          <a:lstStyle/>
          <a:p>
            <a:pPr>
              <a:tabLst>
                <a:tab pos="4232275" algn="l"/>
              </a:tabLst>
            </a:pPr>
            <a:r>
              <a:rPr lang="en-US" dirty="0"/>
              <a:t>Demo:	</a:t>
            </a:r>
            <a:r>
              <a:rPr lang="en-US" dirty="0">
                <a:hlinkClick r:id="rId2" action="ppaction://hlinkfile"/>
              </a:rPr>
              <a:t>github.com/demo42</a:t>
            </a:r>
            <a:endParaRPr lang="en-US" dirty="0"/>
          </a:p>
          <a:p>
            <a:pPr>
              <a:tabLst>
                <a:tab pos="4232275" algn="l"/>
              </a:tabLst>
            </a:pPr>
            <a:r>
              <a:rPr lang="en-US" dirty="0"/>
              <a:t>ACR: </a:t>
            </a:r>
            <a:r>
              <a:rPr lang="en-US" baseline="30000" dirty="0"/>
              <a:t>	</a:t>
            </a:r>
            <a:r>
              <a:rPr lang="en-US" dirty="0">
                <a:hlinkClick r:id="rId3" action="ppaction://hlinkfile"/>
              </a:rPr>
              <a:t>aka.ms/acr</a:t>
            </a:r>
            <a:endParaRPr lang="en-US" dirty="0"/>
          </a:p>
          <a:p>
            <a:pPr>
              <a:tabLst>
                <a:tab pos="4232275" algn="l"/>
              </a:tabLst>
            </a:pPr>
            <a:r>
              <a:rPr lang="en-US" dirty="0"/>
              <a:t>ACR Tasks: </a:t>
            </a:r>
            <a:r>
              <a:rPr lang="en-US" baseline="30000" dirty="0"/>
              <a:t>	</a:t>
            </a:r>
            <a:r>
              <a:rPr lang="en-US" dirty="0">
                <a:hlinkClick r:id="rId4" action="ppaction://hlinkfile"/>
              </a:rPr>
              <a:t>aka.ms/acr/tasks</a:t>
            </a:r>
            <a:endParaRPr lang="en-US" dirty="0"/>
          </a:p>
          <a:p>
            <a:pPr>
              <a:tabLst>
                <a:tab pos="4232275" algn="l"/>
              </a:tabLst>
            </a:pPr>
            <a:r>
              <a:rPr lang="en-US" dirty="0"/>
              <a:t>ACR Geo-Replication:</a:t>
            </a:r>
            <a:r>
              <a:rPr lang="en-US" baseline="30000" dirty="0"/>
              <a:t>	</a:t>
            </a:r>
            <a:r>
              <a:rPr lang="en-US" dirty="0">
                <a:hlinkClick r:id="rId5" action="ppaction://hlinkfile"/>
              </a:rPr>
              <a:t>aka.ms/acr/geo-replication</a:t>
            </a:r>
            <a:r>
              <a:rPr lang="en-US" dirty="0"/>
              <a:t> </a:t>
            </a:r>
          </a:p>
          <a:p>
            <a:pPr>
              <a:tabLst>
                <a:tab pos="4232275" algn="l"/>
              </a:tabLst>
            </a:pPr>
            <a:r>
              <a:rPr lang="en-US" dirty="0"/>
              <a:t>Azure Kubernetes Service:	</a:t>
            </a:r>
            <a:r>
              <a:rPr lang="en-US" dirty="0">
                <a:hlinkClick r:id="rId6"/>
              </a:rPr>
              <a:t>aka.ms/</a:t>
            </a:r>
            <a:r>
              <a:rPr lang="en-US" dirty="0" err="1">
                <a:hlinkClick r:id="rId6"/>
              </a:rPr>
              <a:t>kubernetes</a:t>
            </a:r>
            <a:r>
              <a:rPr lang="en-US" dirty="0"/>
              <a:t> </a:t>
            </a:r>
          </a:p>
          <a:p>
            <a:pPr>
              <a:tabLst>
                <a:tab pos="4232275" algn="l"/>
              </a:tabLst>
            </a:pPr>
            <a:r>
              <a:rPr lang="en-US" dirty="0"/>
              <a:t>Helm:	</a:t>
            </a:r>
            <a:r>
              <a:rPr lang="en-US" dirty="0">
                <a:hlinkClick r:id="rId7" action="ppaction://hlinkfile"/>
              </a:rPr>
              <a:t>aka.ms/helm-repos</a:t>
            </a:r>
            <a:endParaRPr lang="en-US" dirty="0"/>
          </a:p>
          <a:p>
            <a:pPr>
              <a:tabLst>
                <a:tab pos="4232275" algn="l"/>
              </a:tabLst>
            </a:pPr>
            <a:r>
              <a:rPr lang="en-US" dirty="0"/>
              <a:t>ACR Presentations:  	</a:t>
            </a:r>
            <a:r>
              <a:rPr lang="en-US" dirty="0">
                <a:hlinkClick r:id="rId8" action="ppaction://hlinkfile"/>
              </a:rPr>
              <a:t>aka.ms/acr/presentations</a:t>
            </a:r>
            <a:endParaRPr lang="en-US" dirty="0"/>
          </a:p>
          <a:p>
            <a:pPr>
              <a:tabLst>
                <a:tab pos="4232275" algn="l"/>
              </a:tabLst>
            </a:pPr>
            <a:endParaRPr lang="en-US" dirty="0"/>
          </a:p>
          <a:p>
            <a:pPr>
              <a:tabLst>
                <a:tab pos="4232275" algn="l"/>
              </a:tabLst>
            </a:pPr>
            <a:r>
              <a:rPr lang="en-US" dirty="0"/>
              <a:t>Blog:	</a:t>
            </a:r>
            <a:r>
              <a:rPr lang="en-US" dirty="0" err="1">
                <a:hlinkClick r:id="rId9"/>
              </a:rPr>
              <a:t>SteveLasker.blog</a:t>
            </a:r>
            <a:endParaRPr lang="en-US" dirty="0">
              <a:hlinkClick r:id="rId9"/>
            </a:endParaRPr>
          </a:p>
          <a:p>
            <a:pPr>
              <a:tabLst>
                <a:tab pos="4232275" algn="l"/>
              </a:tabLst>
            </a:pPr>
            <a:r>
              <a:rPr lang="en-US" dirty="0"/>
              <a:t>Twitter:	@</a:t>
            </a:r>
            <a:r>
              <a:rPr lang="en-US" dirty="0" err="1"/>
              <a:t>SteveLasker</a:t>
            </a:r>
            <a:endParaRPr lang="en-US" dirty="0"/>
          </a:p>
          <a:p>
            <a:pPr>
              <a:tabLst>
                <a:tab pos="4232275" algn="l"/>
              </a:tabLst>
            </a:pPr>
            <a:r>
              <a:rPr lang="en-US" dirty="0"/>
              <a:t>Email:	</a:t>
            </a:r>
            <a:r>
              <a:rPr lang="en-US" dirty="0">
                <a:hlinkClick r:id="rId10"/>
              </a:rPr>
              <a:t>SteveLas@Microsoft.com</a:t>
            </a:r>
            <a:endParaRPr lang="en-US" dirty="0"/>
          </a:p>
        </p:txBody>
      </p:sp>
    </p:spTree>
    <p:extLst>
      <p:ext uri="{BB962C8B-B14F-4D97-AF65-F5344CB8AC3E}">
        <p14:creationId xmlns:p14="http://schemas.microsoft.com/office/powerpoint/2010/main" val="40072556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1871544"/>
            <a:ext cx="9064621" cy="1661993"/>
          </a:xfrm>
        </p:spPr>
        <p:txBody>
          <a:bodyPr/>
          <a:lstStyle/>
          <a:p>
            <a:r>
              <a:rPr lang="en-US" dirty="0"/>
              <a:t>Building Resilient Microservices </a:t>
            </a:r>
            <a:br>
              <a:rPr lang="en-US" dirty="0"/>
            </a:br>
            <a:r>
              <a:rPr lang="en-US" dirty="0"/>
              <a:t>with .NET Core and </a:t>
            </a:r>
            <a:br>
              <a:rPr lang="en-US" dirty="0"/>
            </a:br>
            <a:r>
              <a:rPr lang="en-US" dirty="0"/>
              <a:t>Azure Kubernetes Services (AKS)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1" y="3962400"/>
            <a:ext cx="5943600" cy="2462213"/>
          </a:xfrm>
        </p:spPr>
        <p:txBody>
          <a:bodyPr/>
          <a:lstStyle/>
          <a:p>
            <a:r>
              <a:rPr lang="en-US" dirty="0"/>
              <a:t>Steve Lasker</a:t>
            </a:r>
          </a:p>
          <a:p>
            <a:r>
              <a:rPr lang="en-US" dirty="0"/>
              <a:t>Program Manager – Azure Developer Experiences</a:t>
            </a:r>
          </a:p>
          <a:p>
            <a:r>
              <a:rPr lang="en-US" dirty="0"/>
              <a:t>@</a:t>
            </a:r>
            <a:r>
              <a:rPr lang="en-US" dirty="0" err="1"/>
              <a:t>stevelasker</a:t>
            </a:r>
            <a:endParaRPr lang="en-US" dirty="0"/>
          </a:p>
          <a:p>
            <a:r>
              <a:rPr lang="en-US" dirty="0" err="1">
                <a:hlinkClick r:id="rId3"/>
              </a:rPr>
              <a:t>SteveLasker.blog</a:t>
            </a:r>
            <a:endParaRPr lang="en-US" dirty="0"/>
          </a:p>
          <a:p>
            <a:endParaRPr lang="en-US" dirty="0"/>
          </a:p>
          <a:p>
            <a:r>
              <a:rPr lang="en-US" dirty="0"/>
              <a:t>Shayne Boyer</a:t>
            </a:r>
          </a:p>
          <a:p>
            <a:r>
              <a:rPr lang="en-US" dirty="0"/>
              <a:t>Cloud Developer Advocate</a:t>
            </a:r>
          </a:p>
          <a:p>
            <a:r>
              <a:rPr lang="en-US" dirty="0"/>
              <a:t>@</a:t>
            </a:r>
            <a:r>
              <a:rPr lang="en-US" dirty="0" err="1"/>
              <a:t>spboyer</a:t>
            </a:r>
            <a:endParaRPr lang="en-US" dirty="0"/>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p:txBody>
          <a:bodyPr/>
          <a:lstStyle/>
          <a:p>
            <a:r>
              <a:rPr lang="en-US"/>
              <a:t>Session code here</a:t>
            </a:r>
            <a:endParaRPr lang="en-US" dirty="0"/>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823DF-EC34-41F2-A2D0-BBC3CA4A3E9A}"/>
              </a:ext>
            </a:extLst>
          </p:cNvPr>
          <p:cNvSpPr>
            <a:spLocks noGrp="1"/>
          </p:cNvSpPr>
          <p:nvPr>
            <p:ph type="title"/>
          </p:nvPr>
        </p:nvSpPr>
        <p:spPr>
          <a:xfrm>
            <a:off x="5129268" y="291068"/>
            <a:ext cx="6769045" cy="861774"/>
          </a:xfrm>
        </p:spPr>
        <p:txBody>
          <a:bodyPr/>
          <a:lstStyle/>
          <a:p>
            <a:r>
              <a:rPr lang="en-US" dirty="0"/>
              <a:t>Please evaluate this session</a:t>
            </a:r>
            <a:br>
              <a:rPr lang="en-US" dirty="0"/>
            </a:br>
            <a:r>
              <a:rPr lang="en-US" sz="2000" spc="0" dirty="0">
                <a:latin typeface="+mn-lt"/>
              </a:rPr>
              <a:t>Your feedback is important to us!</a:t>
            </a:r>
            <a:endParaRPr lang="en-US" spc="0" dirty="0">
              <a:latin typeface="+mn-lt"/>
            </a:endParaRPr>
          </a:p>
        </p:txBody>
      </p:sp>
      <p:sp>
        <p:nvSpPr>
          <p:cNvPr id="5" name="Text Placeholder 4">
            <a:extLst>
              <a:ext uri="{FF2B5EF4-FFF2-40B4-BE49-F238E27FC236}">
                <a16:creationId xmlns:a16="http://schemas.microsoft.com/office/drawing/2014/main" id="{D2E5DC89-AD72-4374-B620-726EF1494D6A}"/>
              </a:ext>
            </a:extLst>
          </p:cNvPr>
          <p:cNvSpPr>
            <a:spLocks noGrp="1"/>
          </p:cNvSpPr>
          <p:nvPr>
            <p:ph type="body" sz="quarter" idx="10"/>
          </p:nvPr>
        </p:nvSpPr>
        <p:spPr>
          <a:xfrm>
            <a:off x="5129267" y="1635896"/>
            <a:ext cx="6769045" cy="1793104"/>
          </a:xfrm>
        </p:spPr>
        <p:txBody>
          <a:bodyPr/>
          <a:lstStyle/>
          <a:p>
            <a:r>
              <a:rPr lang="en-US" sz="2800" dirty="0"/>
              <a:t>Please evaluate this session through </a:t>
            </a:r>
            <a:r>
              <a:rPr lang="en-US" sz="2800" dirty="0" err="1"/>
              <a:t>MyEvaluations</a:t>
            </a:r>
            <a:r>
              <a:rPr lang="en-US" sz="2800" dirty="0"/>
              <a:t> on the mobile app</a:t>
            </a:r>
            <a:br>
              <a:rPr lang="en-US" sz="2800" dirty="0"/>
            </a:br>
            <a:r>
              <a:rPr lang="en-US" sz="2800" dirty="0"/>
              <a:t>or website.</a:t>
            </a:r>
          </a:p>
          <a:p>
            <a:r>
              <a:rPr lang="en-US" sz="2400" dirty="0">
                <a:latin typeface="+mj-lt"/>
              </a:rPr>
              <a:t>Download the app:</a:t>
            </a:r>
            <a:br>
              <a:rPr lang="en-US" sz="2400" dirty="0">
                <a:latin typeface="+mj-lt"/>
              </a:rPr>
            </a:br>
            <a:r>
              <a:rPr lang="en-US" dirty="0">
                <a:hlinkClick r:id="rId3"/>
              </a:rPr>
              <a:t>https://aka.ms/ignite.mobileApp</a:t>
            </a:r>
            <a:endParaRPr lang="en-US" dirty="0"/>
          </a:p>
          <a:p>
            <a:r>
              <a:rPr lang="en-US" sz="2400" dirty="0">
                <a:latin typeface="+mj-lt"/>
              </a:rPr>
              <a:t>Go to the website: </a:t>
            </a:r>
            <a:r>
              <a:rPr lang="en-US" dirty="0">
                <a:hlinkClick r:id="rId4"/>
              </a:rPr>
              <a:t>https://myignite.techcommunity.microsoft.com/evaluations</a:t>
            </a:r>
            <a:r>
              <a:rPr lang="en-US" dirty="0"/>
              <a:t> </a:t>
            </a:r>
            <a:endParaRPr lang="en-US" sz="2400" dirty="0">
              <a:latin typeface="+mj-lt"/>
            </a:endParaRPr>
          </a:p>
        </p:txBody>
      </p:sp>
    </p:spTree>
    <p:extLst>
      <p:ext uri="{BB962C8B-B14F-4D97-AF65-F5344CB8AC3E}">
        <p14:creationId xmlns:p14="http://schemas.microsoft.com/office/powerpoint/2010/main" val="25260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41790A-B7CB-AC41-86AD-C87ACA61960F}"/>
              </a:ext>
            </a:extLst>
          </p:cNvPr>
          <p:cNvSpPr>
            <a:spLocks noGrp="1"/>
          </p:cNvSpPr>
          <p:nvPr>
            <p:ph type="title"/>
          </p:nvPr>
        </p:nvSpPr>
        <p:spPr/>
        <p:txBody>
          <a:bodyPr/>
          <a:lstStyle/>
          <a:p>
            <a:r>
              <a:rPr lang="en-US"/>
              <a:t>Abstract</a:t>
            </a:r>
          </a:p>
        </p:txBody>
      </p:sp>
      <p:sp>
        <p:nvSpPr>
          <p:cNvPr id="8" name="Text Placeholder 7">
            <a:extLst>
              <a:ext uri="{FF2B5EF4-FFF2-40B4-BE49-F238E27FC236}">
                <a16:creationId xmlns:a16="http://schemas.microsoft.com/office/drawing/2014/main" id="{7ED59D2D-12D9-0848-BD8C-540FBE1216FD}"/>
              </a:ext>
            </a:extLst>
          </p:cNvPr>
          <p:cNvSpPr>
            <a:spLocks noGrp="1"/>
          </p:cNvSpPr>
          <p:nvPr>
            <p:ph type="body" sz="quarter" idx="10"/>
          </p:nvPr>
        </p:nvSpPr>
        <p:spPr>
          <a:xfrm>
            <a:off x="586390" y="1434370"/>
            <a:ext cx="11018520" cy="5379934"/>
          </a:xfrm>
        </p:spPr>
        <p:txBody>
          <a:bodyPr/>
          <a:lstStyle/>
          <a:p>
            <a:r>
              <a:rPr lang="en-US" dirty="0"/>
              <a:t>Building Reliable Systems</a:t>
            </a:r>
          </a:p>
          <a:p>
            <a:pPr lvl="1"/>
            <a:r>
              <a:rPr lang="en-US" dirty="0"/>
              <a:t>What makes a system reliable?</a:t>
            </a:r>
          </a:p>
          <a:p>
            <a:r>
              <a:rPr lang="en-US" dirty="0"/>
              <a:t>Patterns of reliability</a:t>
            </a:r>
          </a:p>
          <a:p>
            <a:pPr lvl="1"/>
            <a:r>
              <a:rPr lang="en-US" dirty="0"/>
              <a:t>Developing for services that </a:t>
            </a:r>
            <a:r>
              <a:rPr lang="en-US" b="1" i="1" dirty="0"/>
              <a:t>aren’t critical </a:t>
            </a:r>
            <a:r>
              <a:rPr lang="en-US" dirty="0"/>
              <a:t>or </a:t>
            </a:r>
            <a:r>
              <a:rPr lang="en-US" b="1" i="1" dirty="0"/>
              <a:t>cable </a:t>
            </a:r>
            <a:r>
              <a:rPr lang="en-US" dirty="0"/>
              <a:t>of being 100% reliable</a:t>
            </a:r>
          </a:p>
          <a:p>
            <a:pPr lvl="1"/>
            <a:r>
              <a:rPr lang="en-US" dirty="0"/>
              <a:t>Developing for services that </a:t>
            </a:r>
            <a:r>
              <a:rPr lang="en-US" b="1" i="1" dirty="0"/>
              <a:t>must be available </a:t>
            </a:r>
            <a:r>
              <a:rPr lang="en-US" dirty="0"/>
              <a:t>100%</a:t>
            </a:r>
          </a:p>
          <a:p>
            <a:r>
              <a:rPr lang="en-US" dirty="0"/>
              <a:t>How Containers </a:t>
            </a:r>
            <a:r>
              <a:rPr lang="en-US" b="1" i="1" dirty="0"/>
              <a:t>can</a:t>
            </a:r>
            <a:r>
              <a:rPr lang="en-US" dirty="0"/>
              <a:t> make your service 100% reliable </a:t>
            </a:r>
          </a:p>
          <a:p>
            <a:r>
              <a:rPr lang="en-US" dirty="0"/>
              <a:t>Why Microservices – is it just the latest fad?</a:t>
            </a:r>
          </a:p>
          <a:p>
            <a:pPr lvl="1"/>
            <a:r>
              <a:rPr lang="en-US" dirty="0"/>
              <a:t>Why microservices enable reliability </a:t>
            </a:r>
          </a:p>
          <a:p>
            <a:pPr lvl="1"/>
            <a:r>
              <a:rPr lang="en-US" dirty="0"/>
              <a:t>No individual service can be 100% reliable</a:t>
            </a:r>
          </a:p>
          <a:p>
            <a:r>
              <a:rPr lang="en-US" dirty="0"/>
              <a:t>How .NET Core enables reliability </a:t>
            </a:r>
          </a:p>
          <a:p>
            <a:r>
              <a:rPr lang="en-US" dirty="0"/>
              <a:t>How </a:t>
            </a:r>
            <a:r>
              <a:rPr lang="en-US" b="1" i="1" dirty="0"/>
              <a:t>you </a:t>
            </a:r>
            <a:r>
              <a:rPr lang="en-US" dirty="0"/>
              <a:t>can build reliable systems on top of unreliable things</a:t>
            </a:r>
          </a:p>
          <a:p>
            <a:endParaRPr lang="en-US" dirty="0"/>
          </a:p>
        </p:txBody>
      </p:sp>
    </p:spTree>
    <p:extLst>
      <p:ext uri="{BB962C8B-B14F-4D97-AF65-F5344CB8AC3E}">
        <p14:creationId xmlns:p14="http://schemas.microsoft.com/office/powerpoint/2010/main" val="314462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EA91-5684-4BD3-BD43-10947C7F80FF}"/>
              </a:ext>
            </a:extLst>
          </p:cNvPr>
          <p:cNvSpPr>
            <a:spLocks noGrp="1"/>
          </p:cNvSpPr>
          <p:nvPr>
            <p:ph type="title"/>
          </p:nvPr>
        </p:nvSpPr>
        <p:spPr/>
        <p:txBody>
          <a:bodyPr/>
          <a:lstStyle/>
          <a:p>
            <a:r>
              <a:rPr lang="en-US"/>
              <a:t>What Makes a System Reliable?</a:t>
            </a:r>
          </a:p>
        </p:txBody>
      </p:sp>
      <p:sp>
        <p:nvSpPr>
          <p:cNvPr id="3" name="Text Placeholder 2">
            <a:extLst>
              <a:ext uri="{FF2B5EF4-FFF2-40B4-BE49-F238E27FC236}">
                <a16:creationId xmlns:a16="http://schemas.microsoft.com/office/drawing/2014/main" id="{44CD33A3-81E3-43AE-BE44-EF017C24C389}"/>
              </a:ext>
            </a:extLst>
          </p:cNvPr>
          <p:cNvSpPr>
            <a:spLocks noGrp="1"/>
          </p:cNvSpPr>
          <p:nvPr>
            <p:ph type="body" sz="quarter" idx="10"/>
          </p:nvPr>
        </p:nvSpPr>
        <p:spPr>
          <a:xfrm>
            <a:off x="586390" y="1434370"/>
            <a:ext cx="11018520" cy="4567404"/>
          </a:xfrm>
        </p:spPr>
        <p:txBody>
          <a:bodyPr/>
          <a:lstStyle/>
          <a:p>
            <a:r>
              <a:rPr lang="en-US" dirty="0"/>
              <a:t>Are individual components 100% reliable?</a:t>
            </a:r>
          </a:p>
          <a:p>
            <a:endParaRPr lang="en-US" dirty="0"/>
          </a:p>
          <a:p>
            <a:r>
              <a:rPr lang="en-US" dirty="0"/>
              <a:t>Is power 100% reliable?</a:t>
            </a:r>
          </a:p>
          <a:p>
            <a:endParaRPr lang="en-US" dirty="0"/>
          </a:p>
          <a:p>
            <a:r>
              <a:rPr lang="en-US" dirty="0"/>
              <a:t>Is network connectivity 100% reliable?</a:t>
            </a:r>
          </a:p>
          <a:p>
            <a:endParaRPr lang="en-US" dirty="0"/>
          </a:p>
          <a:p>
            <a:r>
              <a:rPr lang="en-US" dirty="0"/>
              <a:t>Is the OS and/or Framework 100% reliable?</a:t>
            </a:r>
          </a:p>
          <a:p>
            <a:endParaRPr lang="en-US" dirty="0"/>
          </a:p>
          <a:p>
            <a:r>
              <a:rPr lang="en-US" dirty="0"/>
              <a:t>Is your code 100% reliable?</a:t>
            </a:r>
          </a:p>
        </p:txBody>
      </p:sp>
      <p:sp>
        <p:nvSpPr>
          <p:cNvPr id="4" name="Rectangle 3">
            <a:extLst>
              <a:ext uri="{FF2B5EF4-FFF2-40B4-BE49-F238E27FC236}">
                <a16:creationId xmlns:a16="http://schemas.microsoft.com/office/drawing/2014/main" id="{FC9B7290-63B3-403C-83EB-0B8D8AF44AF9}"/>
              </a:ext>
            </a:extLst>
          </p:cNvPr>
          <p:cNvSpPr/>
          <p:nvPr/>
        </p:nvSpPr>
        <p:spPr>
          <a:xfrm rot="507883">
            <a:off x="4679366" y="2762076"/>
            <a:ext cx="7013395" cy="646331"/>
          </a:xfrm>
          <a:prstGeom prst="rect">
            <a:avLst/>
          </a:prstGeom>
        </p:spPr>
        <p:txBody>
          <a:bodyPr wrap="none">
            <a:spAutoFit/>
          </a:bodyPr>
          <a:lstStyle/>
          <a:p>
            <a:r>
              <a:rPr lang="en-US" sz="3600"/>
              <a:t>Does it need to be 100% reliable?</a:t>
            </a:r>
          </a:p>
        </p:txBody>
      </p:sp>
    </p:spTree>
    <p:extLst>
      <p:ext uri="{BB962C8B-B14F-4D97-AF65-F5344CB8AC3E}">
        <p14:creationId xmlns:p14="http://schemas.microsoft.com/office/powerpoint/2010/main" val="330934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Scale>
                                      <p:cBhvr>
                                        <p:cTn id="3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4"/>
                                        </p:tgtEl>
                                        <p:attrNameLst>
                                          <p:attrName>ppt_x</p:attrName>
                                          <p:attrName>ppt_y</p:attrName>
                                        </p:attrNameLst>
                                      </p:cBhvr>
                                    </p:animMotion>
                                    <p:animEffect transition="in" filter="fade">
                                      <p:cBhvr>
                                        <p:cTn id="3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8A0E0-ACD9-4E1C-A7FE-951DDC933C52}"/>
              </a:ext>
            </a:extLst>
          </p:cNvPr>
          <p:cNvSpPr>
            <a:spLocks noGrp="1"/>
          </p:cNvSpPr>
          <p:nvPr>
            <p:ph type="title"/>
          </p:nvPr>
        </p:nvSpPr>
        <p:spPr/>
        <p:txBody>
          <a:bodyPr/>
          <a:lstStyle/>
          <a:p>
            <a:r>
              <a:rPr lang="en-US"/>
              <a:t>Failure Is A Thing</a:t>
            </a:r>
          </a:p>
        </p:txBody>
      </p:sp>
      <p:sp>
        <p:nvSpPr>
          <p:cNvPr id="3" name="Text Placeholder 2">
            <a:extLst>
              <a:ext uri="{FF2B5EF4-FFF2-40B4-BE49-F238E27FC236}">
                <a16:creationId xmlns:a16="http://schemas.microsoft.com/office/drawing/2014/main" id="{8992D0E3-9EA4-4683-8E24-50944515C2C1}"/>
              </a:ext>
            </a:extLst>
          </p:cNvPr>
          <p:cNvSpPr>
            <a:spLocks noGrp="1"/>
          </p:cNvSpPr>
          <p:nvPr>
            <p:ph type="body" sz="quarter" idx="10"/>
          </p:nvPr>
        </p:nvSpPr>
        <p:spPr>
          <a:xfrm>
            <a:off x="586390" y="1434370"/>
            <a:ext cx="11018520" cy="3877985"/>
          </a:xfrm>
        </p:spPr>
        <p:txBody>
          <a:bodyPr/>
          <a:lstStyle/>
          <a:p>
            <a:r>
              <a:rPr lang="en-US" i="1" dirty="0"/>
              <a:t>“If you assume things will fail, you’re prepared for reality”</a:t>
            </a:r>
          </a:p>
          <a:p>
            <a:endParaRPr lang="en-US" i="1" dirty="0"/>
          </a:p>
          <a:p>
            <a:r>
              <a:rPr lang="en-US" i="1" dirty="0"/>
              <a:t>“It’s not a matter of avoiding failure, it’s preparing for what to do when things fail”</a:t>
            </a:r>
          </a:p>
          <a:p>
            <a:endParaRPr lang="en-US" i="1" dirty="0"/>
          </a:p>
          <a:p>
            <a:r>
              <a:rPr lang="en-US" i="1" dirty="0"/>
              <a:t>“Building reliable systems, embraces failure and provides for alternative paths”</a:t>
            </a:r>
          </a:p>
          <a:p>
            <a:endParaRPr lang="en-US" i="1" dirty="0"/>
          </a:p>
        </p:txBody>
      </p:sp>
    </p:spTree>
    <p:extLst>
      <p:ext uri="{BB962C8B-B14F-4D97-AF65-F5344CB8AC3E}">
        <p14:creationId xmlns:p14="http://schemas.microsoft.com/office/powerpoint/2010/main" val="114266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a:t>Balancing the “Cost” of Reliability</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1434370"/>
            <a:ext cx="11018520" cy="2499146"/>
          </a:xfrm>
        </p:spPr>
        <p:txBody>
          <a:bodyPr/>
          <a:lstStyle/>
          <a:p>
            <a:r>
              <a:rPr lang="en-US" dirty="0"/>
              <a:t>What are “costs”?</a:t>
            </a:r>
          </a:p>
          <a:p>
            <a:endParaRPr lang="en-US" dirty="0"/>
          </a:p>
          <a:p>
            <a:r>
              <a:rPr lang="en-US" dirty="0"/>
              <a:t>How much code are you willing to write</a:t>
            </a:r>
          </a:p>
          <a:p>
            <a:r>
              <a:rPr lang="en-US" dirty="0"/>
              <a:t>How many redundant instances will you pay for?</a:t>
            </a:r>
          </a:p>
          <a:p>
            <a:r>
              <a:rPr lang="en-US" dirty="0"/>
              <a:t>How many regions should you deploy to</a:t>
            </a:r>
          </a:p>
        </p:txBody>
      </p:sp>
      <p:sp>
        <p:nvSpPr>
          <p:cNvPr id="5" name="Rectangle 4">
            <a:extLst>
              <a:ext uri="{FF2B5EF4-FFF2-40B4-BE49-F238E27FC236}">
                <a16:creationId xmlns:a16="http://schemas.microsoft.com/office/drawing/2014/main" id="{31A97C5C-EBAF-45AB-8681-1FD30E9AE9EB}"/>
              </a:ext>
            </a:extLst>
          </p:cNvPr>
          <p:cNvSpPr/>
          <p:nvPr/>
        </p:nvSpPr>
        <p:spPr>
          <a:xfrm>
            <a:off x="6523416" y="2412437"/>
            <a:ext cx="916020" cy="523220"/>
          </a:xfrm>
          <a:prstGeom prst="rect">
            <a:avLst/>
          </a:prstGeom>
        </p:spPr>
        <p:txBody>
          <a:bodyPr wrap="none">
            <a:spAutoFit/>
          </a:bodyPr>
          <a:lstStyle/>
          <a:p>
            <a:r>
              <a:rPr lang="en-US" sz="28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test</a:t>
            </a:r>
            <a:endParaRPr lang="en-US" dirty="0"/>
          </a:p>
        </p:txBody>
      </p:sp>
      <p:sp>
        <p:nvSpPr>
          <p:cNvPr id="6" name="Rectangle 5">
            <a:extLst>
              <a:ext uri="{FF2B5EF4-FFF2-40B4-BE49-F238E27FC236}">
                <a16:creationId xmlns:a16="http://schemas.microsoft.com/office/drawing/2014/main" id="{AC2CDD85-75CD-4D36-9180-507B61A43B06}"/>
              </a:ext>
            </a:extLst>
          </p:cNvPr>
          <p:cNvSpPr/>
          <p:nvPr/>
        </p:nvSpPr>
        <p:spPr>
          <a:xfrm>
            <a:off x="7233000" y="2412437"/>
            <a:ext cx="1846980"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maintain?</a:t>
            </a:r>
            <a:endParaRPr lang="en-US"/>
          </a:p>
        </p:txBody>
      </p:sp>
      <p:sp>
        <p:nvSpPr>
          <p:cNvPr id="10" name="Rectangle 9">
            <a:extLst>
              <a:ext uri="{FF2B5EF4-FFF2-40B4-BE49-F238E27FC236}">
                <a16:creationId xmlns:a16="http://schemas.microsoft.com/office/drawing/2014/main" id="{ED3833B2-01E7-4819-A879-BC68C01E9180}"/>
              </a:ext>
            </a:extLst>
          </p:cNvPr>
          <p:cNvSpPr/>
          <p:nvPr/>
        </p:nvSpPr>
        <p:spPr>
          <a:xfrm>
            <a:off x="6656135" y="3437166"/>
            <a:ext cx="2279855"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and pay for?</a:t>
            </a:r>
            <a:endParaRPr lang="en-US"/>
          </a:p>
        </p:txBody>
      </p:sp>
    </p:spTree>
    <p:extLst>
      <p:ext uri="{BB962C8B-B14F-4D97-AF65-F5344CB8AC3E}">
        <p14:creationId xmlns:p14="http://schemas.microsoft.com/office/powerpoint/2010/main" val="1172161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dirty="0"/>
              <a:t>As Yourself These Questions:</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2181130"/>
            <a:ext cx="11018520" cy="2499146"/>
          </a:xfrm>
        </p:spPr>
        <p:txBody>
          <a:bodyPr/>
          <a:lstStyle/>
          <a:p>
            <a:r>
              <a:rPr lang="en-US" dirty="0"/>
              <a:t>What if that that service didn’t work for _____ amount of time?</a:t>
            </a:r>
          </a:p>
          <a:p>
            <a:endParaRPr lang="en-US" dirty="0"/>
          </a:p>
          <a:p>
            <a:r>
              <a:rPr lang="en-US" dirty="0"/>
              <a:t>Would your customer be able to complete </a:t>
            </a:r>
            <a:r>
              <a:rPr lang="en-US" b="1" u="sng" dirty="0"/>
              <a:t>the important</a:t>
            </a:r>
            <a:r>
              <a:rPr lang="en-US" dirty="0"/>
              <a:t> task?</a:t>
            </a:r>
          </a:p>
          <a:p>
            <a:endParaRPr lang="en-US" dirty="0"/>
          </a:p>
          <a:p>
            <a:r>
              <a:rPr lang="en-US" dirty="0"/>
              <a:t>Should the whole system fail because one minor piece failed?</a:t>
            </a:r>
          </a:p>
        </p:txBody>
      </p:sp>
    </p:spTree>
    <p:extLst>
      <p:ext uri="{BB962C8B-B14F-4D97-AF65-F5344CB8AC3E}">
        <p14:creationId xmlns:p14="http://schemas.microsoft.com/office/powerpoint/2010/main" val="1118017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1000"/>
                                        <p:tgtEl>
                                          <p:spTgt spid="3">
                                            <p:txEl>
                                              <p:pRg st="2" end="2"/>
                                            </p:txEl>
                                          </p:spTgt>
                                        </p:tgtEl>
                                      </p:cBhvr>
                                    </p:animEffect>
                                  </p:childTnLst>
                                </p:cTn>
                              </p:par>
                            </p:childTnLst>
                          </p:cTn>
                        </p:par>
                        <p:par>
                          <p:cTn id="12" fill="hold">
                            <p:stCondLst>
                              <p:cond delay="2500"/>
                            </p:stCondLst>
                            <p:childTnLst>
                              <p:par>
                                <p:cTn id="13" presetID="22" presetClass="entr" presetSubtype="8" fill="hold" nodeType="afterEffect">
                                  <p:stCondLst>
                                    <p:cond delay="50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F2D-7053-C743-BEAC-3AF1533C2918}"/>
              </a:ext>
            </a:extLst>
          </p:cNvPr>
          <p:cNvSpPr>
            <a:spLocks noGrp="1"/>
          </p:cNvSpPr>
          <p:nvPr>
            <p:ph type="title"/>
          </p:nvPr>
        </p:nvSpPr>
        <p:spPr/>
        <p:txBody>
          <a:bodyPr/>
          <a:lstStyle/>
          <a:p>
            <a:r>
              <a:rPr lang="en-US"/>
              <a:t>What’s the most basic fault-tolerant feature of HTML?</a:t>
            </a:r>
          </a:p>
        </p:txBody>
      </p:sp>
      <p:pic>
        <p:nvPicPr>
          <p:cNvPr id="4" name="Picture 3">
            <a:extLst>
              <a:ext uri="{FF2B5EF4-FFF2-40B4-BE49-F238E27FC236}">
                <a16:creationId xmlns:a16="http://schemas.microsoft.com/office/drawing/2014/main" id="{2F71FF97-325E-0147-9D0E-BF91713B47D8}"/>
              </a:ext>
            </a:extLst>
          </p:cNvPr>
          <p:cNvPicPr>
            <a:picLocks noChangeAspect="1"/>
          </p:cNvPicPr>
          <p:nvPr/>
        </p:nvPicPr>
        <p:blipFill>
          <a:blip r:embed="rId2"/>
          <a:stretch>
            <a:fillRect/>
          </a:stretch>
        </p:blipFill>
        <p:spPr>
          <a:xfrm>
            <a:off x="6203784" y="1099433"/>
            <a:ext cx="5080000" cy="5676900"/>
          </a:xfrm>
          <a:prstGeom prst="rect">
            <a:avLst/>
          </a:prstGeom>
        </p:spPr>
      </p:pic>
      <p:sp>
        <p:nvSpPr>
          <p:cNvPr id="3" name="Speech Bubble: Rectangle with Corners Rounded 2">
            <a:extLst>
              <a:ext uri="{FF2B5EF4-FFF2-40B4-BE49-F238E27FC236}">
                <a16:creationId xmlns:a16="http://schemas.microsoft.com/office/drawing/2014/main" id="{1C43DC0F-5B13-413B-8AB5-993E7C1F1D43}"/>
              </a:ext>
            </a:extLst>
          </p:cNvPr>
          <p:cNvSpPr/>
          <p:nvPr/>
        </p:nvSpPr>
        <p:spPr bwMode="auto">
          <a:xfrm>
            <a:off x="1188720" y="2868930"/>
            <a:ext cx="3657600" cy="731520"/>
          </a:xfrm>
          <a:prstGeom prst="wedgeRoundRectCallout">
            <a:avLst>
              <a:gd name="adj1" fmla="val 94792"/>
              <a:gd name="adj2" fmla="val 52500"/>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HTTP 404 - Broken Image</a:t>
            </a:r>
          </a:p>
        </p:txBody>
      </p:sp>
      <p:sp>
        <p:nvSpPr>
          <p:cNvPr id="6" name="Speech Bubble: Rectangle with Corners Rounded 5">
            <a:extLst>
              <a:ext uri="{FF2B5EF4-FFF2-40B4-BE49-F238E27FC236}">
                <a16:creationId xmlns:a16="http://schemas.microsoft.com/office/drawing/2014/main" id="{1E1AC5D6-6BA7-4F3A-8E4E-7E826077A307}"/>
              </a:ext>
            </a:extLst>
          </p:cNvPr>
          <p:cNvSpPr/>
          <p:nvPr/>
        </p:nvSpPr>
        <p:spPr bwMode="auto">
          <a:xfrm>
            <a:off x="1107854" y="4094350"/>
            <a:ext cx="3657600" cy="731520"/>
          </a:xfrm>
          <a:prstGeom prst="wedgeRoundRectCallout">
            <a:avLst>
              <a:gd name="adj1" fmla="val 95812"/>
              <a:gd name="adj2" fmla="val -27857"/>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HTTP 404 - Broken Image</a:t>
            </a:r>
          </a:p>
        </p:txBody>
      </p:sp>
      <p:sp>
        <p:nvSpPr>
          <p:cNvPr id="7" name="Speech Bubble: Rectangle with Corners Rounded 6">
            <a:extLst>
              <a:ext uri="{FF2B5EF4-FFF2-40B4-BE49-F238E27FC236}">
                <a16:creationId xmlns:a16="http://schemas.microsoft.com/office/drawing/2014/main" id="{1781060E-788A-446C-BA80-32B19D5513B1}"/>
              </a:ext>
            </a:extLst>
          </p:cNvPr>
          <p:cNvSpPr/>
          <p:nvPr/>
        </p:nvSpPr>
        <p:spPr bwMode="auto">
          <a:xfrm>
            <a:off x="1107854" y="4094350"/>
            <a:ext cx="3657600" cy="731520"/>
          </a:xfrm>
          <a:prstGeom prst="wedgeRoundRectCallout">
            <a:avLst>
              <a:gd name="adj1" fmla="val 93261"/>
              <a:gd name="adj2" fmla="val 109898"/>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What’s the “important” info?</a:t>
            </a:r>
          </a:p>
        </p:txBody>
      </p:sp>
    </p:spTree>
    <p:extLst>
      <p:ext uri="{BB962C8B-B14F-4D97-AF65-F5344CB8AC3E}">
        <p14:creationId xmlns:p14="http://schemas.microsoft.com/office/powerpoint/2010/main" val="286758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5482-DCB9-46CA-B22A-08C92FA429FF}"/>
              </a:ext>
            </a:extLst>
          </p:cNvPr>
          <p:cNvSpPr>
            <a:spLocks noGrp="1"/>
          </p:cNvSpPr>
          <p:nvPr>
            <p:ph type="title"/>
          </p:nvPr>
        </p:nvSpPr>
        <p:spPr/>
        <p:txBody>
          <a:bodyPr/>
          <a:lstStyle/>
          <a:p>
            <a:r>
              <a:rPr lang="en-US" dirty="0"/>
              <a:t>What has changed, </a:t>
            </a:r>
            <a:r>
              <a:rPr lang="en-US" i="1" dirty="0"/>
              <a:t>in this wave of technology?</a:t>
            </a:r>
          </a:p>
        </p:txBody>
      </p:sp>
      <p:sp>
        <p:nvSpPr>
          <p:cNvPr id="3" name="Text Placeholder 2">
            <a:extLst>
              <a:ext uri="{FF2B5EF4-FFF2-40B4-BE49-F238E27FC236}">
                <a16:creationId xmlns:a16="http://schemas.microsoft.com/office/drawing/2014/main" id="{80D15298-99E9-4479-913D-337FEAA5EF70}"/>
              </a:ext>
            </a:extLst>
          </p:cNvPr>
          <p:cNvSpPr>
            <a:spLocks noGrp="1"/>
          </p:cNvSpPr>
          <p:nvPr>
            <p:ph type="body" sz="quarter" idx="10"/>
          </p:nvPr>
        </p:nvSpPr>
        <p:spPr>
          <a:xfrm>
            <a:off x="586390" y="2653566"/>
            <a:ext cx="11018520" cy="1982081"/>
          </a:xfrm>
        </p:spPr>
        <p:txBody>
          <a:bodyPr/>
          <a:lstStyle/>
          <a:p>
            <a:r>
              <a:rPr lang="en-US" dirty="0"/>
              <a:t>Microservices: </a:t>
            </a:r>
          </a:p>
          <a:p>
            <a:r>
              <a:rPr lang="en-US" dirty="0"/>
              <a:t>			Smaller, isolated, </a:t>
            </a:r>
            <a:r>
              <a:rPr lang="en-US" i="1" u="sng" dirty="0"/>
              <a:t>idempotent units </a:t>
            </a:r>
            <a:r>
              <a:rPr lang="en-US" dirty="0"/>
              <a:t>of capability</a:t>
            </a:r>
          </a:p>
          <a:p>
            <a:r>
              <a:rPr lang="en-US" dirty="0"/>
              <a:t>Container Orchestration: </a:t>
            </a:r>
          </a:p>
          <a:p>
            <a:r>
              <a:rPr lang="en-US" dirty="0"/>
              <a:t>			designed with </a:t>
            </a:r>
            <a:r>
              <a:rPr lang="en-US" b="1" i="1" dirty="0"/>
              <a:t>failure as a design principal</a:t>
            </a:r>
          </a:p>
        </p:txBody>
      </p:sp>
    </p:spTree>
    <p:extLst>
      <p:ext uri="{BB962C8B-B14F-4D97-AF65-F5344CB8AC3E}">
        <p14:creationId xmlns:p14="http://schemas.microsoft.com/office/powerpoint/2010/main" val="426793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9d1f81f6-e953-47ea-988e-33ed651c58e6"/>
    <ds:schemaRef ds:uri="http://purl.org/dc/elements/1.1/"/>
    <ds:schemaRef ds:uri="http://schemas.microsoft.com/office/2006/metadata/properties"/>
    <ds:schemaRef ds:uri="http://schemas.microsoft.com/office/infopath/2007/PartnerControls"/>
    <ds:schemaRef ds:uri="230e9df3-be65-4c73-a93b-d1236ebd677e"/>
    <ds:schemaRef ds:uri="5a4b3278-325d-441a-b38f-6f1926bc734e"/>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4669</TotalTime>
  <Words>1132</Words>
  <Application>Microsoft Office PowerPoint</Application>
  <PresentationFormat>Widescreen</PresentationFormat>
  <Paragraphs>288</Paragraphs>
  <Slides>21</Slides>
  <Notes>7</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5-50203_Microsoft_Ignite_Template</vt:lpstr>
      <vt:lpstr>PowerPoint Presentation</vt:lpstr>
      <vt:lpstr>Building Resilient Microservices  with .NET Core and  Azure Kubernetes Services (AKS)</vt:lpstr>
      <vt:lpstr>Abstract</vt:lpstr>
      <vt:lpstr>What Makes a System Reliable?</vt:lpstr>
      <vt:lpstr>Failure Is A Thing</vt:lpstr>
      <vt:lpstr>Balancing the “Cost” of Reliability</vt:lpstr>
      <vt:lpstr>As Yourself These Questions:</vt:lpstr>
      <vt:lpstr>What’s the most basic fault-tolerant feature of HTML?</vt:lpstr>
      <vt:lpstr>What has changed, in this wave of technology?</vt:lpstr>
      <vt:lpstr>PowerPoint Presentation</vt:lpstr>
      <vt:lpstr>Microservice Resiliency</vt:lpstr>
      <vt:lpstr>Demo       Reference Architecture</vt:lpstr>
      <vt:lpstr>Demo</vt:lpstr>
      <vt:lpstr>PowerPoint Presentation</vt:lpstr>
      <vt:lpstr>Demo       Architecture</vt:lpstr>
      <vt:lpstr>Demo       Architecture</vt:lpstr>
      <vt:lpstr>Coming into port…</vt:lpstr>
      <vt:lpstr>Specifics We’ve Demo’d</vt:lpstr>
      <vt:lpstr>Info</vt:lpstr>
      <vt:lpstr>Please evaluate this session Your feedback is important to us!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Steve Lasker</dc:creator>
  <cp:keywords>Microsoft Ignite</cp:keywords>
  <dc:description/>
  <cp:lastModifiedBy>Steve Lasker</cp:lastModifiedBy>
  <cp:revision>16</cp:revision>
  <dcterms:created xsi:type="dcterms:W3CDTF">2018-09-17T16:47:38Z</dcterms:created>
  <dcterms:modified xsi:type="dcterms:W3CDTF">2018-09-28T02:04:42Z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